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handoutMasterIdLst>
    <p:handoutMasterId r:id="rId31"/>
  </p:handoutMasterIdLst>
  <p:sldIdLst>
    <p:sldId id="256" r:id="rId2"/>
    <p:sldId id="305" r:id="rId3"/>
    <p:sldId id="257" r:id="rId4"/>
    <p:sldId id="278" r:id="rId5"/>
    <p:sldId id="280" r:id="rId6"/>
    <p:sldId id="295" r:id="rId7"/>
    <p:sldId id="283" r:id="rId8"/>
    <p:sldId id="262" r:id="rId9"/>
    <p:sldId id="263" r:id="rId10"/>
    <p:sldId id="291" r:id="rId11"/>
    <p:sldId id="306" r:id="rId12"/>
    <p:sldId id="297" r:id="rId13"/>
    <p:sldId id="299" r:id="rId14"/>
    <p:sldId id="290" r:id="rId15"/>
    <p:sldId id="298" r:id="rId16"/>
    <p:sldId id="300" r:id="rId17"/>
    <p:sldId id="301" r:id="rId18"/>
    <p:sldId id="302" r:id="rId19"/>
    <p:sldId id="307" r:id="rId20"/>
    <p:sldId id="292" r:id="rId21"/>
    <p:sldId id="293" r:id="rId22"/>
    <p:sldId id="272" r:id="rId23"/>
    <p:sldId id="309" r:id="rId24"/>
    <p:sldId id="310" r:id="rId25"/>
    <p:sldId id="308" r:id="rId26"/>
    <p:sldId id="311" r:id="rId27"/>
    <p:sldId id="314" r:id="rId28"/>
    <p:sldId id="275" r:id="rId29"/>
  </p:sldIdLst>
  <p:sldSz cx="12192000" cy="6858000"/>
  <p:notesSz cx="9872663" cy="6797675"/>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06" autoAdjust="0"/>
    <p:restoredTop sz="94660"/>
  </p:normalViewPr>
  <p:slideViewPr>
    <p:cSldViewPr snapToGrid="0">
      <p:cViewPr varScale="1">
        <p:scale>
          <a:sx n="68" d="100"/>
          <a:sy n="68" d="100"/>
        </p:scale>
        <p:origin x="96" y="9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4278154" cy="341064"/>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5592224" y="1"/>
            <a:ext cx="4278154" cy="341064"/>
          </a:xfrm>
          <a:prstGeom prst="rect">
            <a:avLst/>
          </a:prstGeom>
        </p:spPr>
        <p:txBody>
          <a:bodyPr vert="horz" lIns="91440" tIns="45720" rIns="91440" bIns="45720" rtlCol="0"/>
          <a:lstStyle>
            <a:lvl1pPr algn="r">
              <a:defRPr sz="1200"/>
            </a:lvl1pPr>
          </a:lstStyle>
          <a:p>
            <a:fld id="{4D1E1C54-155D-46F5-A350-B5DD598FB409}" type="datetimeFigureOut">
              <a:rPr lang="tr-TR" smtClean="0"/>
              <a:t>19.02.2020</a:t>
            </a:fld>
            <a:endParaRPr lang="tr-TR"/>
          </a:p>
        </p:txBody>
      </p:sp>
      <p:sp>
        <p:nvSpPr>
          <p:cNvPr id="4" name="Altbilgi Yer Tutucusu 3"/>
          <p:cNvSpPr>
            <a:spLocks noGrp="1"/>
          </p:cNvSpPr>
          <p:nvPr>
            <p:ph type="ftr" sz="quarter" idx="2"/>
          </p:nvPr>
        </p:nvSpPr>
        <p:spPr>
          <a:xfrm>
            <a:off x="0" y="6456612"/>
            <a:ext cx="4278154" cy="341063"/>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5592224" y="6456612"/>
            <a:ext cx="4278154" cy="341063"/>
          </a:xfrm>
          <a:prstGeom prst="rect">
            <a:avLst/>
          </a:prstGeom>
        </p:spPr>
        <p:txBody>
          <a:bodyPr vert="horz" lIns="91440" tIns="45720" rIns="91440" bIns="45720" rtlCol="0" anchor="b"/>
          <a:lstStyle>
            <a:lvl1pPr algn="r">
              <a:defRPr sz="1200"/>
            </a:lvl1pPr>
          </a:lstStyle>
          <a:p>
            <a:fld id="{E477AC57-479A-4C5F-A05C-2498527FE1DB}" type="slidenum">
              <a:rPr lang="tr-TR" smtClean="0"/>
              <a:t>‹#›</a:t>
            </a:fld>
            <a:endParaRPr lang="tr-TR"/>
          </a:p>
        </p:txBody>
      </p:sp>
    </p:spTree>
    <p:extLst>
      <p:ext uri="{BB962C8B-B14F-4D97-AF65-F5344CB8AC3E}">
        <p14:creationId xmlns:p14="http://schemas.microsoft.com/office/powerpoint/2010/main" val="2658505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1"/>
            <a:ext cx="4278154" cy="341064"/>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592224" y="1"/>
            <a:ext cx="4278154" cy="341064"/>
          </a:xfrm>
          <a:prstGeom prst="rect">
            <a:avLst/>
          </a:prstGeom>
        </p:spPr>
        <p:txBody>
          <a:bodyPr vert="horz" lIns="91440" tIns="45720" rIns="91440" bIns="45720" rtlCol="0"/>
          <a:lstStyle>
            <a:lvl1pPr algn="r">
              <a:defRPr sz="1200"/>
            </a:lvl1pPr>
          </a:lstStyle>
          <a:p>
            <a:fld id="{23689346-A5D7-4E1B-B1A2-39BD8E7B1A57}" type="datetimeFigureOut">
              <a:rPr lang="tr-TR" smtClean="0"/>
              <a:t>19.02.2020</a:t>
            </a:fld>
            <a:endParaRPr lang="tr-TR"/>
          </a:p>
        </p:txBody>
      </p:sp>
      <p:sp>
        <p:nvSpPr>
          <p:cNvPr id="4" name="Slayt Görüntüsü Yer Tutucusu 3"/>
          <p:cNvSpPr>
            <a:spLocks noGrp="1" noRot="1" noChangeAspect="1"/>
          </p:cNvSpPr>
          <p:nvPr>
            <p:ph type="sldImg" idx="2"/>
          </p:nvPr>
        </p:nvSpPr>
        <p:spPr>
          <a:xfrm>
            <a:off x="2897188" y="849313"/>
            <a:ext cx="4078287" cy="2293937"/>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87267" y="3271381"/>
            <a:ext cx="7898130" cy="2676585"/>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6456612"/>
            <a:ext cx="4278154" cy="341063"/>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592224" y="6456612"/>
            <a:ext cx="4278154" cy="341063"/>
          </a:xfrm>
          <a:prstGeom prst="rect">
            <a:avLst/>
          </a:prstGeom>
        </p:spPr>
        <p:txBody>
          <a:bodyPr vert="horz" lIns="91440" tIns="45720" rIns="91440" bIns="45720" rtlCol="0" anchor="b"/>
          <a:lstStyle>
            <a:lvl1pPr algn="r">
              <a:defRPr sz="1200"/>
            </a:lvl1pPr>
          </a:lstStyle>
          <a:p>
            <a:fld id="{DFAC4A8E-C726-4AB3-A2EE-87DC8AB96F5D}" type="slidenum">
              <a:rPr lang="tr-TR" smtClean="0"/>
              <a:t>‹#›</a:t>
            </a:fld>
            <a:endParaRPr lang="tr-TR"/>
          </a:p>
        </p:txBody>
      </p:sp>
    </p:spTree>
    <p:extLst>
      <p:ext uri="{BB962C8B-B14F-4D97-AF65-F5344CB8AC3E}">
        <p14:creationId xmlns:p14="http://schemas.microsoft.com/office/powerpoint/2010/main" val="932024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DFAC4A8E-C726-4AB3-A2EE-87DC8AB96F5D}" type="slidenum">
              <a:rPr lang="tr-TR" smtClean="0"/>
              <a:t>1</a:t>
            </a:fld>
            <a:endParaRPr lang="tr-TR"/>
          </a:p>
        </p:txBody>
      </p:sp>
    </p:spTree>
    <p:extLst>
      <p:ext uri="{BB962C8B-B14F-4D97-AF65-F5344CB8AC3E}">
        <p14:creationId xmlns:p14="http://schemas.microsoft.com/office/powerpoint/2010/main" val="2983534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DFAC4A8E-C726-4AB3-A2EE-87DC8AB96F5D}" type="slidenum">
              <a:rPr lang="tr-TR" smtClean="0"/>
              <a:t>7</a:t>
            </a:fld>
            <a:endParaRPr lang="tr-TR"/>
          </a:p>
        </p:txBody>
      </p:sp>
    </p:spTree>
    <p:extLst>
      <p:ext uri="{BB962C8B-B14F-4D97-AF65-F5344CB8AC3E}">
        <p14:creationId xmlns:p14="http://schemas.microsoft.com/office/powerpoint/2010/main" val="25997966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C21FDD66-1B0B-446B-A6EE-336900479085}" type="datetimeFigureOut">
              <a:rPr lang="tr-TR" smtClean="0"/>
              <a:t>19.02.2020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6FD238-6EA2-41BB-AFF0-32A155026422}" type="slidenum">
              <a:rPr lang="tr-TR" smtClean="0"/>
              <a:t>‹#›</a:t>
            </a:fld>
            <a:endParaRPr lang="tr-TR"/>
          </a:p>
        </p:txBody>
      </p:sp>
    </p:spTree>
    <p:extLst>
      <p:ext uri="{BB962C8B-B14F-4D97-AF65-F5344CB8AC3E}">
        <p14:creationId xmlns:p14="http://schemas.microsoft.com/office/powerpoint/2010/main" val="23722143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21FDD66-1B0B-446B-A6EE-336900479085}" type="datetimeFigureOut">
              <a:rPr lang="tr-TR" smtClean="0"/>
              <a:t>19.02.2020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6FD238-6EA2-41BB-AFF0-32A155026422}" type="slidenum">
              <a:rPr lang="tr-TR" smtClean="0"/>
              <a:t>‹#›</a:t>
            </a:fld>
            <a:endParaRPr lang="tr-TR"/>
          </a:p>
        </p:txBody>
      </p:sp>
    </p:spTree>
    <p:extLst>
      <p:ext uri="{BB962C8B-B14F-4D97-AF65-F5344CB8AC3E}">
        <p14:creationId xmlns:p14="http://schemas.microsoft.com/office/powerpoint/2010/main" val="3451495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21FDD66-1B0B-446B-A6EE-336900479085}" type="datetimeFigureOut">
              <a:rPr lang="tr-TR" smtClean="0"/>
              <a:t>19.02.2020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6FD238-6EA2-41BB-AFF0-32A155026422}" type="slidenum">
              <a:rPr lang="tr-TR" smtClean="0"/>
              <a:t>‹#›</a:t>
            </a:fld>
            <a:endParaRPr lang="tr-TR"/>
          </a:p>
        </p:txBody>
      </p:sp>
    </p:spTree>
    <p:extLst>
      <p:ext uri="{BB962C8B-B14F-4D97-AF65-F5344CB8AC3E}">
        <p14:creationId xmlns:p14="http://schemas.microsoft.com/office/powerpoint/2010/main" val="39032072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C21FDD66-1B0B-446B-A6EE-336900479085}" type="datetimeFigureOut">
              <a:rPr lang="tr-TR" smtClean="0"/>
              <a:t>19.02.2020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6FD238-6EA2-41BB-AFF0-32A155026422}" type="slidenum">
              <a:rPr lang="tr-TR" smtClean="0"/>
              <a:t>‹#›</a:t>
            </a:fld>
            <a:endParaRPr lang="tr-TR"/>
          </a:p>
        </p:txBody>
      </p:sp>
    </p:spTree>
    <p:extLst>
      <p:ext uri="{BB962C8B-B14F-4D97-AF65-F5344CB8AC3E}">
        <p14:creationId xmlns:p14="http://schemas.microsoft.com/office/powerpoint/2010/main" val="8955583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C21FDD66-1B0B-446B-A6EE-336900479085}" type="datetimeFigureOut">
              <a:rPr lang="tr-TR" smtClean="0"/>
              <a:t>19.02.2020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186FD238-6EA2-41BB-AFF0-32A155026422}" type="slidenum">
              <a:rPr lang="tr-TR" smtClean="0"/>
              <a:t>‹#›</a:t>
            </a:fld>
            <a:endParaRPr lang="tr-TR"/>
          </a:p>
        </p:txBody>
      </p:sp>
    </p:spTree>
    <p:extLst>
      <p:ext uri="{BB962C8B-B14F-4D97-AF65-F5344CB8AC3E}">
        <p14:creationId xmlns:p14="http://schemas.microsoft.com/office/powerpoint/2010/main" val="2710689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C21FDD66-1B0B-446B-A6EE-336900479085}" type="datetimeFigureOut">
              <a:rPr lang="tr-TR" smtClean="0"/>
              <a:t>19.02.2020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6FD238-6EA2-41BB-AFF0-32A155026422}" type="slidenum">
              <a:rPr lang="tr-TR" smtClean="0"/>
              <a:t>‹#›</a:t>
            </a:fld>
            <a:endParaRPr lang="tr-TR"/>
          </a:p>
        </p:txBody>
      </p:sp>
    </p:spTree>
    <p:extLst>
      <p:ext uri="{BB962C8B-B14F-4D97-AF65-F5344CB8AC3E}">
        <p14:creationId xmlns:p14="http://schemas.microsoft.com/office/powerpoint/2010/main" val="2429549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C21FDD66-1B0B-446B-A6EE-336900479085}" type="datetimeFigureOut">
              <a:rPr lang="tr-TR" smtClean="0"/>
              <a:t>19.02.2020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186FD238-6EA2-41BB-AFF0-32A155026422}" type="slidenum">
              <a:rPr lang="tr-TR" smtClean="0"/>
              <a:t>‹#›</a:t>
            </a:fld>
            <a:endParaRPr lang="tr-TR"/>
          </a:p>
        </p:txBody>
      </p:sp>
    </p:spTree>
    <p:extLst>
      <p:ext uri="{BB962C8B-B14F-4D97-AF65-F5344CB8AC3E}">
        <p14:creationId xmlns:p14="http://schemas.microsoft.com/office/powerpoint/2010/main" val="24680240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C21FDD66-1B0B-446B-A6EE-336900479085}" type="datetimeFigureOut">
              <a:rPr lang="tr-TR" smtClean="0"/>
              <a:t>19.02.2020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186FD238-6EA2-41BB-AFF0-32A155026422}" type="slidenum">
              <a:rPr lang="tr-TR" smtClean="0"/>
              <a:t>‹#›</a:t>
            </a:fld>
            <a:endParaRPr lang="tr-TR"/>
          </a:p>
        </p:txBody>
      </p:sp>
    </p:spTree>
    <p:extLst>
      <p:ext uri="{BB962C8B-B14F-4D97-AF65-F5344CB8AC3E}">
        <p14:creationId xmlns:p14="http://schemas.microsoft.com/office/powerpoint/2010/main" val="25852386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C21FDD66-1B0B-446B-A6EE-336900479085}" type="datetimeFigureOut">
              <a:rPr lang="tr-TR" smtClean="0"/>
              <a:t>19.02.2020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186FD238-6EA2-41BB-AFF0-32A155026422}" type="slidenum">
              <a:rPr lang="tr-TR" smtClean="0"/>
              <a:t>‹#›</a:t>
            </a:fld>
            <a:endParaRPr lang="tr-TR"/>
          </a:p>
        </p:txBody>
      </p:sp>
    </p:spTree>
    <p:extLst>
      <p:ext uri="{BB962C8B-B14F-4D97-AF65-F5344CB8AC3E}">
        <p14:creationId xmlns:p14="http://schemas.microsoft.com/office/powerpoint/2010/main" val="8853853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21FDD66-1B0B-446B-A6EE-336900479085}" type="datetimeFigureOut">
              <a:rPr lang="tr-TR" smtClean="0"/>
              <a:t>19.02.2020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6FD238-6EA2-41BB-AFF0-32A155026422}" type="slidenum">
              <a:rPr lang="tr-TR" smtClean="0"/>
              <a:t>‹#›</a:t>
            </a:fld>
            <a:endParaRPr lang="tr-TR"/>
          </a:p>
        </p:txBody>
      </p:sp>
    </p:spTree>
    <p:extLst>
      <p:ext uri="{BB962C8B-B14F-4D97-AF65-F5344CB8AC3E}">
        <p14:creationId xmlns:p14="http://schemas.microsoft.com/office/powerpoint/2010/main" val="2645183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C21FDD66-1B0B-446B-A6EE-336900479085}" type="datetimeFigureOut">
              <a:rPr lang="tr-TR" smtClean="0"/>
              <a:t>19.02.2020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186FD238-6EA2-41BB-AFF0-32A155026422}" type="slidenum">
              <a:rPr lang="tr-TR" smtClean="0"/>
              <a:t>‹#›</a:t>
            </a:fld>
            <a:endParaRPr lang="tr-TR"/>
          </a:p>
        </p:txBody>
      </p:sp>
    </p:spTree>
    <p:extLst>
      <p:ext uri="{BB962C8B-B14F-4D97-AF65-F5344CB8AC3E}">
        <p14:creationId xmlns:p14="http://schemas.microsoft.com/office/powerpoint/2010/main" val="34815836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1FDD66-1B0B-446B-A6EE-336900479085}" type="datetimeFigureOut">
              <a:rPr lang="tr-TR" smtClean="0"/>
              <a:t>19.02.2020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FD238-6EA2-41BB-AFF0-32A155026422}" type="slidenum">
              <a:rPr lang="tr-TR" smtClean="0"/>
              <a:t>‹#›</a:t>
            </a:fld>
            <a:endParaRPr lang="tr-TR"/>
          </a:p>
        </p:txBody>
      </p:sp>
    </p:spTree>
    <p:extLst>
      <p:ext uri="{BB962C8B-B14F-4D97-AF65-F5344CB8AC3E}">
        <p14:creationId xmlns:p14="http://schemas.microsoft.com/office/powerpoint/2010/main" val="20460019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961852" y="25687"/>
            <a:ext cx="9319491" cy="1643929"/>
          </a:xfrm>
        </p:spPr>
        <p:txBody>
          <a:bodyPr>
            <a:normAutofit/>
          </a:bodyPr>
          <a:lstStyle/>
          <a:p>
            <a:r>
              <a:rPr lang="tr-TR" altLang="tr-TR" sz="3600" b="1" dirty="0" smtClean="0">
                <a:latin typeface="Constantia" panose="02030602050306030303" pitchFamily="18" charset="0"/>
              </a:rPr>
              <a:t>T.C.</a:t>
            </a:r>
            <a:br>
              <a:rPr lang="tr-TR" altLang="tr-TR" sz="3600" b="1" dirty="0" smtClean="0">
                <a:latin typeface="Constantia" panose="02030602050306030303" pitchFamily="18" charset="0"/>
              </a:rPr>
            </a:br>
            <a:r>
              <a:rPr lang="tr-TR" altLang="tr-TR" sz="3600" b="1" dirty="0" smtClean="0">
                <a:latin typeface="Constantia" panose="02030602050306030303" pitchFamily="18" charset="0"/>
              </a:rPr>
              <a:t>KIRKLARELİ VALİLİĞİ</a:t>
            </a:r>
            <a:br>
              <a:rPr lang="tr-TR" altLang="tr-TR" sz="3600" b="1" dirty="0" smtClean="0">
                <a:latin typeface="Constantia" panose="02030602050306030303" pitchFamily="18" charset="0"/>
              </a:rPr>
            </a:br>
            <a:r>
              <a:rPr lang="tr-TR" altLang="tr-TR" sz="3600" b="1" dirty="0" smtClean="0">
                <a:latin typeface="Constantia" panose="02030602050306030303" pitchFamily="18" charset="0"/>
              </a:rPr>
              <a:t> ÇEVRE VE ŞEHİRCİLİK İL MÜDÜRLÜĞÜ</a:t>
            </a:r>
            <a:endParaRPr lang="tr-TR" sz="3600" dirty="0"/>
          </a:p>
        </p:txBody>
      </p:sp>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7" name="Alt Başlık 2"/>
          <p:cNvSpPr txBox="1">
            <a:spLocks/>
          </p:cNvSpPr>
          <p:nvPr/>
        </p:nvSpPr>
        <p:spPr>
          <a:xfrm>
            <a:off x="1658319" y="1213206"/>
            <a:ext cx="9144000"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endParaRPr lang="tr-TR" sz="3600" dirty="0"/>
          </a:p>
        </p:txBody>
      </p:sp>
      <p:sp>
        <p:nvSpPr>
          <p:cNvPr id="6" name="Dikdörtgen 5"/>
          <p:cNvSpPr/>
          <p:nvPr/>
        </p:nvSpPr>
        <p:spPr>
          <a:xfrm>
            <a:off x="1567112" y="2781220"/>
            <a:ext cx="8714231" cy="584775"/>
          </a:xfrm>
          <a:prstGeom prst="rect">
            <a:avLst/>
          </a:prstGeom>
        </p:spPr>
        <p:txBody>
          <a:bodyPr wrap="square">
            <a:spAutoFit/>
          </a:bodyPr>
          <a:lstStyle/>
          <a:p>
            <a:pPr algn="ctr"/>
            <a:r>
              <a:rPr lang="tr-TR" sz="3200" b="1" dirty="0">
                <a:latin typeface="Century Gothic" panose="020B0502020202020204" pitchFamily="34" charset="0"/>
              </a:rPr>
              <a:t>Müteahhitlik Yeterlik Sistemi (MYS)</a:t>
            </a:r>
          </a:p>
        </p:txBody>
      </p:sp>
      <p:sp>
        <p:nvSpPr>
          <p:cNvPr id="9" name="Dikdörtgen 8"/>
          <p:cNvSpPr/>
          <p:nvPr/>
        </p:nvSpPr>
        <p:spPr>
          <a:xfrm>
            <a:off x="841871" y="3938990"/>
            <a:ext cx="9960448" cy="1077218"/>
          </a:xfrm>
          <a:prstGeom prst="rect">
            <a:avLst/>
          </a:prstGeom>
        </p:spPr>
        <p:txBody>
          <a:bodyPr wrap="square">
            <a:spAutoFit/>
          </a:bodyPr>
          <a:lstStyle/>
          <a:p>
            <a:pPr algn="ctr"/>
            <a:r>
              <a:rPr lang="en-US" sz="3200" b="1" dirty="0">
                <a:latin typeface="Century Gothic" panose="020B0502020202020204" pitchFamily="34" charset="0"/>
              </a:rPr>
              <a:t>Yap</a:t>
            </a:r>
            <a:r>
              <a:rPr lang="tr-TR" sz="3200" b="1" dirty="0">
                <a:latin typeface="Century Gothic" panose="020B0502020202020204" pitchFamily="34" charset="0"/>
              </a:rPr>
              <a:t>ı</a:t>
            </a:r>
            <a:r>
              <a:rPr lang="en-US" sz="3200" b="1" dirty="0">
                <a:latin typeface="Century Gothic" panose="020B0502020202020204" pitchFamily="34" charset="0"/>
              </a:rPr>
              <a:t> </a:t>
            </a:r>
            <a:r>
              <a:rPr lang="en-US" sz="3200" b="1" dirty="0" err="1">
                <a:latin typeface="Century Gothic" panose="020B0502020202020204" pitchFamily="34" charset="0"/>
              </a:rPr>
              <a:t>Müteahhitlerinin</a:t>
            </a:r>
            <a:r>
              <a:rPr lang="en-US" sz="3200" b="1" dirty="0">
                <a:latin typeface="Century Gothic" panose="020B0502020202020204" pitchFamily="34" charset="0"/>
              </a:rPr>
              <a:t> S</a:t>
            </a:r>
            <a:r>
              <a:rPr lang="tr-TR" sz="3200" b="1" dirty="0">
                <a:latin typeface="Century Gothic" panose="020B0502020202020204" pitchFamily="34" charset="0"/>
              </a:rPr>
              <a:t>ı</a:t>
            </a:r>
            <a:r>
              <a:rPr lang="en-US" sz="3200" b="1" dirty="0">
                <a:latin typeface="Century Gothic" panose="020B0502020202020204" pitchFamily="34" charset="0"/>
              </a:rPr>
              <a:t>n</a:t>
            </a:r>
            <a:r>
              <a:rPr lang="tr-TR" sz="3200" b="1" dirty="0">
                <a:latin typeface="Century Gothic" panose="020B0502020202020204" pitchFamily="34" charset="0"/>
              </a:rPr>
              <a:t>ı</a:t>
            </a:r>
            <a:r>
              <a:rPr lang="en-US" sz="3200" b="1" dirty="0" err="1">
                <a:latin typeface="Century Gothic" panose="020B0502020202020204" pitchFamily="34" charset="0"/>
              </a:rPr>
              <a:t>fland</a:t>
            </a:r>
            <a:r>
              <a:rPr lang="tr-TR" sz="3200" b="1" dirty="0">
                <a:latin typeface="Century Gothic" panose="020B0502020202020204" pitchFamily="34" charset="0"/>
              </a:rPr>
              <a:t>ı</a:t>
            </a:r>
            <a:r>
              <a:rPr lang="en-US" sz="3200" b="1" dirty="0">
                <a:latin typeface="Century Gothic" panose="020B0502020202020204" pitchFamily="34" charset="0"/>
              </a:rPr>
              <a:t>r</a:t>
            </a:r>
            <a:r>
              <a:rPr lang="tr-TR" sz="3200" b="1" dirty="0">
                <a:latin typeface="Century Gothic" panose="020B0502020202020204" pitchFamily="34" charset="0"/>
              </a:rPr>
              <a:t>ı</a:t>
            </a:r>
            <a:r>
              <a:rPr lang="en-US" sz="3200" b="1" dirty="0" err="1">
                <a:latin typeface="Century Gothic" panose="020B0502020202020204" pitchFamily="34" charset="0"/>
              </a:rPr>
              <a:t>lmas</a:t>
            </a:r>
            <a:r>
              <a:rPr lang="tr-TR" sz="3200" b="1" dirty="0">
                <a:latin typeface="Century Gothic" panose="020B0502020202020204" pitchFamily="34" charset="0"/>
              </a:rPr>
              <a:t>ı</a:t>
            </a:r>
            <a:r>
              <a:rPr lang="en-US" sz="3200" b="1" dirty="0">
                <a:latin typeface="Century Gothic" panose="020B0502020202020204" pitchFamily="34" charset="0"/>
              </a:rPr>
              <a:t> </a:t>
            </a:r>
            <a:r>
              <a:rPr lang="tr-TR" sz="3200" b="1" dirty="0">
                <a:latin typeface="Century Gothic" panose="020B0502020202020204" pitchFamily="34" charset="0"/>
              </a:rPr>
              <a:t>v</a:t>
            </a:r>
            <a:r>
              <a:rPr lang="en-US" sz="3200" b="1" dirty="0">
                <a:latin typeface="Century Gothic" panose="020B0502020202020204" pitchFamily="34" charset="0"/>
              </a:rPr>
              <a:t>e Kay</a:t>
            </a:r>
            <a:r>
              <a:rPr lang="tr-TR" sz="3200" b="1" dirty="0">
                <a:latin typeface="Century Gothic" panose="020B0502020202020204" pitchFamily="34" charset="0"/>
              </a:rPr>
              <a:t>ı</a:t>
            </a:r>
            <a:r>
              <a:rPr lang="en-US" sz="3200" b="1" dirty="0" err="1">
                <a:latin typeface="Century Gothic" panose="020B0502020202020204" pitchFamily="34" charset="0"/>
              </a:rPr>
              <a:t>tlar</a:t>
            </a:r>
            <a:r>
              <a:rPr lang="tr-TR" sz="3200" b="1" dirty="0">
                <a:latin typeface="Century Gothic" panose="020B0502020202020204" pitchFamily="34" charset="0"/>
              </a:rPr>
              <a:t>ı</a:t>
            </a:r>
            <a:r>
              <a:rPr lang="en-US" sz="3200" b="1" dirty="0">
                <a:latin typeface="Century Gothic" panose="020B0502020202020204" pitchFamily="34" charset="0"/>
              </a:rPr>
              <a:t>n</a:t>
            </a:r>
            <a:r>
              <a:rPr lang="tr-TR" sz="3200" b="1" dirty="0">
                <a:latin typeface="Century Gothic" panose="020B0502020202020204" pitchFamily="34" charset="0"/>
              </a:rPr>
              <a:t>ı</a:t>
            </a:r>
            <a:r>
              <a:rPr lang="en-US" sz="3200" b="1" dirty="0">
                <a:latin typeface="Century Gothic" panose="020B0502020202020204" pitchFamily="34" charset="0"/>
              </a:rPr>
              <a:t>n </a:t>
            </a:r>
            <a:r>
              <a:rPr lang="en-US" sz="3200" b="1" dirty="0" err="1">
                <a:latin typeface="Century Gothic" panose="020B0502020202020204" pitchFamily="34" charset="0"/>
              </a:rPr>
              <a:t>Tutulmas</a:t>
            </a:r>
            <a:r>
              <a:rPr lang="tr-TR" sz="3200" b="1" dirty="0">
                <a:latin typeface="Century Gothic" panose="020B0502020202020204" pitchFamily="34" charset="0"/>
              </a:rPr>
              <a:t>ı</a:t>
            </a:r>
            <a:r>
              <a:rPr lang="en-US" sz="3200" b="1" dirty="0">
                <a:latin typeface="Century Gothic" panose="020B0502020202020204" pitchFamily="34" charset="0"/>
              </a:rPr>
              <a:t> </a:t>
            </a:r>
            <a:r>
              <a:rPr lang="en-US" sz="3200" b="1" dirty="0" err="1">
                <a:latin typeface="Century Gothic" panose="020B0502020202020204" pitchFamily="34" charset="0"/>
              </a:rPr>
              <a:t>Hakk</a:t>
            </a:r>
            <a:r>
              <a:rPr lang="tr-TR" sz="3200" b="1" dirty="0">
                <a:latin typeface="Century Gothic" panose="020B0502020202020204" pitchFamily="34" charset="0"/>
              </a:rPr>
              <a:t>ı</a:t>
            </a:r>
            <a:r>
              <a:rPr lang="en-US" sz="3200" b="1" dirty="0" err="1">
                <a:latin typeface="Century Gothic" panose="020B0502020202020204" pitchFamily="34" charset="0"/>
              </a:rPr>
              <a:t>nda</a:t>
            </a:r>
            <a:r>
              <a:rPr lang="en-US" sz="3200" b="1" dirty="0">
                <a:latin typeface="Century Gothic" panose="020B0502020202020204" pitchFamily="34" charset="0"/>
              </a:rPr>
              <a:t> </a:t>
            </a:r>
            <a:r>
              <a:rPr lang="en-US" sz="3200" b="1" dirty="0" err="1">
                <a:latin typeface="Century Gothic" panose="020B0502020202020204" pitchFamily="34" charset="0"/>
              </a:rPr>
              <a:t>Yönetmelik</a:t>
            </a:r>
            <a:endParaRPr lang="tr-TR" sz="3200" b="1" dirty="0">
              <a:latin typeface="Century Gothic" panose="020B0502020202020204" pitchFamily="34" charset="0"/>
            </a:endParaRPr>
          </a:p>
        </p:txBody>
      </p:sp>
    </p:spTree>
    <p:extLst>
      <p:ext uri="{BB962C8B-B14F-4D97-AF65-F5344CB8AC3E}">
        <p14:creationId xmlns:p14="http://schemas.microsoft.com/office/powerpoint/2010/main" val="59207521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Metin kutusu 5"/>
          <p:cNvSpPr txBox="1"/>
          <p:nvPr/>
        </p:nvSpPr>
        <p:spPr>
          <a:xfrm>
            <a:off x="731520" y="334183"/>
            <a:ext cx="7697586" cy="907941"/>
          </a:xfrm>
          <a:prstGeom prst="rect">
            <a:avLst/>
          </a:prstGeom>
          <a:noFill/>
        </p:spPr>
        <p:txBody>
          <a:bodyPr wrap="square" rtlCol="0">
            <a:spAutoFit/>
          </a:bodyPr>
          <a:lstStyle/>
          <a:p>
            <a:r>
              <a:rPr lang="tr-TR" sz="2800" b="1" dirty="0"/>
              <a:t>İŞ DENEYİMLERİNİN DEĞERLENDİRİLMESİ</a:t>
            </a:r>
          </a:p>
          <a:p>
            <a:endParaRPr lang="tr-TR" sz="2500" b="1" dirty="0"/>
          </a:p>
        </p:txBody>
      </p:sp>
      <p:pic>
        <p:nvPicPr>
          <p:cNvPr id="7" name="Resim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 y="1016000"/>
            <a:ext cx="7858934" cy="5545838"/>
          </a:xfrm>
          <a:prstGeom prst="rect">
            <a:avLst/>
          </a:prstGeom>
        </p:spPr>
      </p:pic>
    </p:spTree>
    <p:extLst>
      <p:ext uri="{BB962C8B-B14F-4D97-AF65-F5344CB8AC3E}">
        <p14:creationId xmlns:p14="http://schemas.microsoft.com/office/powerpoint/2010/main" val="17924603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Metin kutusu 5"/>
          <p:cNvSpPr txBox="1"/>
          <p:nvPr/>
        </p:nvSpPr>
        <p:spPr>
          <a:xfrm>
            <a:off x="731520" y="334183"/>
            <a:ext cx="7697586" cy="907941"/>
          </a:xfrm>
          <a:prstGeom prst="rect">
            <a:avLst/>
          </a:prstGeom>
          <a:noFill/>
        </p:spPr>
        <p:txBody>
          <a:bodyPr wrap="square" rtlCol="0">
            <a:spAutoFit/>
          </a:bodyPr>
          <a:lstStyle/>
          <a:p>
            <a:r>
              <a:rPr lang="tr-TR" sz="2800" b="1" dirty="0"/>
              <a:t>İŞ DENEYİMLERİNİN DEĞERLENDİRİLMESİ</a:t>
            </a:r>
          </a:p>
          <a:p>
            <a:endParaRPr lang="tr-TR" sz="2500" b="1" dirty="0"/>
          </a:p>
        </p:txBody>
      </p:sp>
      <p:pic>
        <p:nvPicPr>
          <p:cNvPr id="2" name="Resim 1"/>
          <p:cNvPicPr>
            <a:picLocks noChangeAspect="1"/>
          </p:cNvPicPr>
          <p:nvPr/>
        </p:nvPicPr>
        <p:blipFill>
          <a:blip r:embed="rId3"/>
          <a:stretch>
            <a:fillRect/>
          </a:stretch>
        </p:blipFill>
        <p:spPr>
          <a:xfrm>
            <a:off x="691950" y="1057068"/>
            <a:ext cx="7737156" cy="2948299"/>
          </a:xfrm>
          <a:prstGeom prst="rect">
            <a:avLst/>
          </a:prstGeom>
        </p:spPr>
      </p:pic>
      <p:sp>
        <p:nvSpPr>
          <p:cNvPr id="9" name="İçerik Yer Tutucusu 8"/>
          <p:cNvSpPr>
            <a:spLocks noGrp="1"/>
          </p:cNvSpPr>
          <p:nvPr>
            <p:ph idx="1"/>
          </p:nvPr>
        </p:nvSpPr>
        <p:spPr>
          <a:xfrm>
            <a:off x="731520" y="3973477"/>
            <a:ext cx="10515600" cy="1056323"/>
          </a:xfrm>
        </p:spPr>
        <p:txBody>
          <a:bodyPr/>
          <a:lstStyle/>
          <a:p>
            <a:pPr marL="0" indent="0">
              <a:buNone/>
            </a:pPr>
            <a:r>
              <a:rPr lang="tr-TR" dirty="0" smtClean="0"/>
              <a:t>2. hesaplamaya geçmeye gerek kalmaz.</a:t>
            </a:r>
            <a:endParaRPr lang="tr-TR" dirty="0"/>
          </a:p>
        </p:txBody>
      </p:sp>
      <p:pic>
        <p:nvPicPr>
          <p:cNvPr id="11" name="Resim 10"/>
          <p:cNvPicPr>
            <a:picLocks noChangeAspect="1"/>
          </p:cNvPicPr>
          <p:nvPr/>
        </p:nvPicPr>
        <p:blipFill>
          <a:blip r:embed="rId4"/>
          <a:stretch>
            <a:fillRect/>
          </a:stretch>
        </p:blipFill>
        <p:spPr>
          <a:xfrm>
            <a:off x="801189" y="4362450"/>
            <a:ext cx="7627917" cy="1650717"/>
          </a:xfrm>
          <a:prstGeom prst="rect">
            <a:avLst/>
          </a:prstGeom>
        </p:spPr>
      </p:pic>
      <p:pic>
        <p:nvPicPr>
          <p:cNvPr id="12" name="Resim 11"/>
          <p:cNvPicPr>
            <a:picLocks noChangeAspect="1"/>
          </p:cNvPicPr>
          <p:nvPr/>
        </p:nvPicPr>
        <p:blipFill>
          <a:blip r:embed="rId5"/>
          <a:stretch>
            <a:fillRect/>
          </a:stretch>
        </p:blipFill>
        <p:spPr>
          <a:xfrm>
            <a:off x="731520" y="6054235"/>
            <a:ext cx="7486650" cy="714375"/>
          </a:xfrm>
          <a:prstGeom prst="rect">
            <a:avLst/>
          </a:prstGeom>
        </p:spPr>
      </p:pic>
    </p:spTree>
    <p:extLst>
      <p:ext uri="{BB962C8B-B14F-4D97-AF65-F5344CB8AC3E}">
        <p14:creationId xmlns:p14="http://schemas.microsoft.com/office/powerpoint/2010/main" val="261388777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Metin kutusu 5"/>
          <p:cNvSpPr txBox="1"/>
          <p:nvPr/>
        </p:nvSpPr>
        <p:spPr>
          <a:xfrm>
            <a:off x="591394" y="478927"/>
            <a:ext cx="9792470" cy="969496"/>
          </a:xfrm>
          <a:prstGeom prst="rect">
            <a:avLst/>
          </a:prstGeom>
          <a:noFill/>
        </p:spPr>
        <p:txBody>
          <a:bodyPr wrap="square" rtlCol="0">
            <a:spAutoFit/>
          </a:bodyPr>
          <a:lstStyle/>
          <a:p>
            <a:r>
              <a:rPr lang="tr-TR" sz="3200" b="1" dirty="0" smtClean="0"/>
              <a:t>İş Deneyimi olarak mezuniyet belgelerinin sunulması</a:t>
            </a:r>
            <a:endParaRPr lang="tr-TR" sz="3200" b="1" dirty="0"/>
          </a:p>
          <a:p>
            <a:endParaRPr lang="tr-TR" sz="2500" b="1" dirty="0"/>
          </a:p>
        </p:txBody>
      </p:sp>
      <p:sp>
        <p:nvSpPr>
          <p:cNvPr id="7" name="TextBox 7"/>
          <p:cNvSpPr txBox="1"/>
          <p:nvPr/>
        </p:nvSpPr>
        <p:spPr>
          <a:xfrm>
            <a:off x="375941" y="1412030"/>
            <a:ext cx="3855096" cy="4809009"/>
          </a:xfrm>
          <a:prstGeom prst="rect">
            <a:avLst/>
          </a:prstGeom>
        </p:spPr>
        <p:txBody>
          <a:bodyPr wrap="square" lIns="0" tIns="0" rIns="0" bIns="0" rtlCol="0" anchor="t">
            <a:spAutoFit/>
          </a:bodyPr>
          <a:lstStyle/>
          <a:p>
            <a:pPr algn="just" defTabSz="609630">
              <a:lnSpc>
                <a:spcPts val="2500"/>
              </a:lnSpc>
            </a:pPr>
            <a:r>
              <a:rPr lang="en-US" b="1" spc="21" dirty="0" smtClean="0">
                <a:latin typeface="Century Gothic" panose="020B0502020202020204" pitchFamily="34" charset="0"/>
              </a:rPr>
              <a:t>a) </a:t>
            </a:r>
            <a:r>
              <a:rPr lang="en-US" b="1" spc="21" dirty="0" err="1" smtClean="0">
                <a:latin typeface="Century Gothic" panose="020B0502020202020204" pitchFamily="34" charset="0"/>
              </a:rPr>
              <a:t>İş</a:t>
            </a:r>
            <a:r>
              <a:rPr lang="en-US" b="1" spc="21" dirty="0" smtClean="0">
                <a:latin typeface="Century Gothic" panose="020B0502020202020204" pitchFamily="34" charset="0"/>
              </a:rPr>
              <a:t> </a:t>
            </a:r>
            <a:r>
              <a:rPr lang="en-US" b="1" spc="21" dirty="0" err="1">
                <a:latin typeface="Century Gothic" panose="020B0502020202020204" pitchFamily="34" charset="0"/>
              </a:rPr>
              <a:t>deneyimi</a:t>
            </a:r>
            <a:r>
              <a:rPr lang="en-US" b="1" spc="21" dirty="0">
                <a:latin typeface="Century Gothic" panose="020B0502020202020204" pitchFamily="34" charset="0"/>
              </a:rPr>
              <a:t> </a:t>
            </a:r>
            <a:r>
              <a:rPr lang="en-US" b="1" spc="21" dirty="0" err="1">
                <a:latin typeface="Century Gothic" panose="020B0502020202020204" pitchFamily="34" charset="0"/>
              </a:rPr>
              <a:t>bulunmayan</a:t>
            </a:r>
            <a:r>
              <a:rPr lang="en-US" b="1" spc="21" dirty="0">
                <a:latin typeface="Century Gothic" panose="020B0502020202020204" pitchFamily="34" charset="0"/>
              </a:rPr>
              <a:t> </a:t>
            </a:r>
            <a:r>
              <a:rPr lang="en-US" b="1" spc="21" dirty="0" err="1">
                <a:latin typeface="Century Gothic" panose="020B0502020202020204" pitchFamily="34" charset="0"/>
              </a:rPr>
              <a:t>mühendis</a:t>
            </a:r>
            <a:r>
              <a:rPr lang="en-US" b="1" spc="21" dirty="0">
                <a:latin typeface="Century Gothic" panose="020B0502020202020204" pitchFamily="34" charset="0"/>
              </a:rPr>
              <a:t> </a:t>
            </a:r>
            <a:r>
              <a:rPr lang="en-US" b="1" spc="21" dirty="0" err="1">
                <a:latin typeface="Century Gothic" panose="020B0502020202020204" pitchFamily="34" charset="0"/>
              </a:rPr>
              <a:t>veya</a:t>
            </a:r>
            <a:r>
              <a:rPr lang="en-US" b="1" spc="21" dirty="0">
                <a:latin typeface="Century Gothic" panose="020B0502020202020204" pitchFamily="34" charset="0"/>
              </a:rPr>
              <a:t> </a:t>
            </a:r>
            <a:r>
              <a:rPr lang="en-US" b="1" spc="21" dirty="0" err="1">
                <a:latin typeface="Century Gothic" panose="020B0502020202020204" pitchFamily="34" charset="0"/>
              </a:rPr>
              <a:t>mimarların</a:t>
            </a:r>
            <a:r>
              <a:rPr lang="en-US" b="1" spc="21" dirty="0">
                <a:latin typeface="Century Gothic" panose="020B0502020202020204" pitchFamily="34" charset="0"/>
              </a:rPr>
              <a:t>; </a:t>
            </a:r>
            <a:r>
              <a:rPr lang="en-US" b="1" spc="21" dirty="0" err="1">
                <a:latin typeface="Century Gothic" panose="020B0502020202020204" pitchFamily="34" charset="0"/>
              </a:rPr>
              <a:t>toplam</a:t>
            </a:r>
            <a:r>
              <a:rPr lang="en-US" b="1" spc="21" dirty="0">
                <a:latin typeface="Century Gothic" panose="020B0502020202020204" pitchFamily="34" charset="0"/>
              </a:rPr>
              <a:t> süresi </a:t>
            </a:r>
            <a:r>
              <a:rPr lang="en-US" b="1" spc="21" dirty="0" err="1">
                <a:latin typeface="Century Gothic" panose="020B0502020202020204" pitchFamily="34" charset="0"/>
              </a:rPr>
              <a:t>onbeş</a:t>
            </a:r>
            <a:r>
              <a:rPr lang="en-US" b="1" spc="21" dirty="0">
                <a:latin typeface="Century Gothic" panose="020B0502020202020204" pitchFamily="34" charset="0"/>
              </a:rPr>
              <a:t> </a:t>
            </a:r>
            <a:r>
              <a:rPr lang="en-US" b="1" spc="21" dirty="0" err="1">
                <a:latin typeface="Century Gothic" panose="020B0502020202020204" pitchFamily="34" charset="0"/>
              </a:rPr>
              <a:t>yılı</a:t>
            </a:r>
            <a:r>
              <a:rPr lang="en-US" b="1" spc="21" dirty="0">
                <a:latin typeface="Century Gothic" panose="020B0502020202020204" pitchFamily="34" charset="0"/>
              </a:rPr>
              <a:t> </a:t>
            </a:r>
            <a:r>
              <a:rPr lang="en-US" b="1" spc="21" dirty="0" err="1" smtClean="0">
                <a:latin typeface="Century Gothic" panose="020B0502020202020204" pitchFamily="34" charset="0"/>
              </a:rPr>
              <a:t>geçmemek</a:t>
            </a:r>
            <a:r>
              <a:rPr lang="tr-TR" b="1" spc="21" dirty="0">
                <a:latin typeface="Century Gothic" panose="020B0502020202020204" pitchFamily="34" charset="0"/>
              </a:rPr>
              <a:t> </a:t>
            </a:r>
            <a:r>
              <a:rPr lang="en-US" b="1" spc="21" dirty="0" err="1" smtClean="0">
                <a:latin typeface="Century Gothic" panose="020B0502020202020204" pitchFamily="34" charset="0"/>
              </a:rPr>
              <a:t>kaydıyla</a:t>
            </a:r>
            <a:r>
              <a:rPr lang="en-US" b="1" spc="21" dirty="0" smtClean="0">
                <a:latin typeface="Century Gothic" panose="020B0502020202020204" pitchFamily="34" charset="0"/>
              </a:rPr>
              <a:t> </a:t>
            </a:r>
            <a:r>
              <a:rPr lang="en-US" b="1" spc="21" dirty="0" err="1">
                <a:latin typeface="Century Gothic" panose="020B0502020202020204" pitchFamily="34" charset="0"/>
              </a:rPr>
              <a:t>mezuniyetlerinden</a:t>
            </a:r>
            <a:r>
              <a:rPr lang="en-US" b="1" spc="21" dirty="0">
                <a:latin typeface="Century Gothic" panose="020B0502020202020204" pitchFamily="34" charset="0"/>
              </a:rPr>
              <a:t> </a:t>
            </a:r>
            <a:r>
              <a:rPr lang="en-US" b="1" spc="21" dirty="0" err="1">
                <a:latin typeface="Century Gothic" panose="020B0502020202020204" pitchFamily="34" charset="0"/>
              </a:rPr>
              <a:t>sonra</a:t>
            </a:r>
            <a:r>
              <a:rPr lang="en-US" b="1" spc="21" dirty="0">
                <a:latin typeface="Century Gothic" panose="020B0502020202020204" pitchFamily="34" charset="0"/>
              </a:rPr>
              <a:t> </a:t>
            </a:r>
            <a:r>
              <a:rPr lang="en-US" b="1" spc="21" dirty="0" err="1">
                <a:latin typeface="Century Gothic" panose="020B0502020202020204" pitchFamily="34" charset="0"/>
              </a:rPr>
              <a:t>geçen</a:t>
            </a:r>
            <a:r>
              <a:rPr lang="en-US" b="1" spc="21" dirty="0">
                <a:latin typeface="Century Gothic" panose="020B0502020202020204" pitchFamily="34" charset="0"/>
              </a:rPr>
              <a:t> her </a:t>
            </a:r>
            <a:r>
              <a:rPr lang="en-US" b="1" spc="21" dirty="0" err="1">
                <a:latin typeface="Century Gothic" panose="020B0502020202020204" pitchFamily="34" charset="0"/>
              </a:rPr>
              <a:t>yıl</a:t>
            </a:r>
            <a:r>
              <a:rPr lang="en-US" b="1" spc="21" dirty="0">
                <a:latin typeface="Century Gothic" panose="020B0502020202020204" pitchFamily="34" charset="0"/>
              </a:rPr>
              <a:t> (</a:t>
            </a:r>
            <a:r>
              <a:rPr lang="en-US" b="1" spc="21" dirty="0" smtClean="0">
                <a:latin typeface="Century Gothic" panose="020B0502020202020204" pitchFamily="34" charset="0"/>
              </a:rPr>
              <a:t>20</a:t>
            </a:r>
            <a:r>
              <a:rPr lang="tr-TR" b="1" spc="21" dirty="0" smtClean="0">
                <a:latin typeface="Century Gothic" panose="020B0502020202020204" pitchFamily="34" charset="0"/>
              </a:rPr>
              <a:t>20</a:t>
            </a:r>
            <a:r>
              <a:rPr lang="en-US" b="1" spc="21" dirty="0" smtClean="0">
                <a:latin typeface="Century Gothic" panose="020B0502020202020204" pitchFamily="34" charset="0"/>
              </a:rPr>
              <a:t> </a:t>
            </a:r>
            <a:r>
              <a:rPr lang="en-US" b="1" spc="21" dirty="0" err="1">
                <a:latin typeface="Century Gothic" panose="020B0502020202020204" pitchFamily="34" charset="0"/>
              </a:rPr>
              <a:t>yılı</a:t>
            </a:r>
            <a:r>
              <a:rPr lang="en-US" b="1" spc="21" dirty="0">
                <a:latin typeface="Century Gothic" panose="020B0502020202020204" pitchFamily="34" charset="0"/>
              </a:rPr>
              <a:t> </a:t>
            </a:r>
            <a:r>
              <a:rPr lang="en-US" b="1" spc="21" dirty="0" err="1">
                <a:latin typeface="Century Gothic" panose="020B0502020202020204" pitchFamily="34" charset="0"/>
              </a:rPr>
              <a:t>için</a:t>
            </a:r>
            <a:r>
              <a:rPr lang="en-US" b="1" spc="21" dirty="0">
                <a:latin typeface="Century Gothic" panose="020B0502020202020204" pitchFamily="34" charset="0"/>
              </a:rPr>
              <a:t> </a:t>
            </a:r>
            <a:r>
              <a:rPr lang="en-US" b="1" spc="21" dirty="0" err="1">
                <a:latin typeface="Century Gothic" panose="020B0502020202020204" pitchFamily="34" charset="0"/>
              </a:rPr>
              <a:t>yıllık</a:t>
            </a:r>
            <a:r>
              <a:rPr lang="en-US" b="1" spc="21" dirty="0">
                <a:latin typeface="Century Gothic" panose="020B0502020202020204" pitchFamily="34" charset="0"/>
              </a:rPr>
              <a:t> </a:t>
            </a:r>
            <a:r>
              <a:rPr lang="en-US" b="1" spc="21" dirty="0" smtClean="0">
                <a:latin typeface="Century Gothic" panose="020B0502020202020204" pitchFamily="34" charset="0"/>
              </a:rPr>
              <a:t>3</a:t>
            </a:r>
            <a:r>
              <a:rPr lang="tr-TR" b="1" spc="21" dirty="0" smtClean="0">
                <a:latin typeface="Century Gothic" panose="020B0502020202020204" pitchFamily="34" charset="0"/>
              </a:rPr>
              <a:t>58.977</a:t>
            </a:r>
            <a:r>
              <a:rPr lang="en-US" b="1" spc="21" dirty="0" smtClean="0">
                <a:latin typeface="Century Gothic" panose="020B0502020202020204" pitchFamily="34" charset="0"/>
              </a:rPr>
              <a:t> </a:t>
            </a:r>
            <a:r>
              <a:rPr lang="en-US" b="1" spc="21" dirty="0">
                <a:latin typeface="Century Gothic" panose="020B0502020202020204" pitchFamily="34" charset="0"/>
              </a:rPr>
              <a:t>TL) (</a:t>
            </a:r>
            <a:r>
              <a:rPr lang="en-US" b="1" spc="21" dirty="0" err="1">
                <a:latin typeface="Century Gothic" panose="020B0502020202020204" pitchFamily="34" charset="0"/>
              </a:rPr>
              <a:t>Kanun</a:t>
            </a:r>
            <a:r>
              <a:rPr lang="en-US" b="1" spc="21" dirty="0">
                <a:latin typeface="Century Gothic" panose="020B0502020202020204" pitchFamily="34" charset="0"/>
              </a:rPr>
              <a:t> 62/(1)h</a:t>
            </a:r>
            <a:r>
              <a:rPr lang="en-US" b="1" spc="21" dirty="0" smtClean="0">
                <a:latin typeface="Century Gothic" panose="020B0502020202020204" pitchFamily="34" charset="0"/>
              </a:rPr>
              <a:t>)</a:t>
            </a:r>
            <a:endParaRPr lang="tr-TR" b="1" spc="21" dirty="0" smtClean="0">
              <a:latin typeface="Century Gothic" panose="020B0502020202020204" pitchFamily="34" charset="0"/>
            </a:endParaRPr>
          </a:p>
          <a:p>
            <a:pPr algn="just" defTabSz="609630">
              <a:lnSpc>
                <a:spcPts val="2500"/>
              </a:lnSpc>
            </a:pPr>
            <a:endParaRPr lang="en-US" b="1" spc="21" dirty="0">
              <a:latin typeface="Century Gothic" panose="020B0502020202020204" pitchFamily="34" charset="0"/>
            </a:endParaRPr>
          </a:p>
          <a:p>
            <a:pPr algn="just" defTabSz="609630">
              <a:lnSpc>
                <a:spcPts val="2500"/>
              </a:lnSpc>
            </a:pPr>
            <a:r>
              <a:rPr lang="en-US" b="1" spc="21" dirty="0">
                <a:latin typeface="Century Gothic" panose="020B0502020202020204" pitchFamily="34" charset="0"/>
              </a:rPr>
              <a:t>b) </a:t>
            </a:r>
            <a:r>
              <a:rPr lang="en-US" b="1" spc="21" dirty="0" err="1">
                <a:latin typeface="Century Gothic" panose="020B0502020202020204" pitchFamily="34" charset="0"/>
              </a:rPr>
              <a:t>İş</a:t>
            </a:r>
            <a:r>
              <a:rPr lang="en-US" b="1" spc="21" dirty="0">
                <a:latin typeface="Century Gothic" panose="020B0502020202020204" pitchFamily="34" charset="0"/>
              </a:rPr>
              <a:t> </a:t>
            </a:r>
            <a:r>
              <a:rPr lang="en-US" b="1" spc="21" dirty="0" err="1">
                <a:latin typeface="Century Gothic" panose="020B0502020202020204" pitchFamily="34" charset="0"/>
              </a:rPr>
              <a:t>deneyimi</a:t>
            </a:r>
            <a:r>
              <a:rPr lang="en-US" b="1" spc="21" dirty="0">
                <a:latin typeface="Century Gothic" panose="020B0502020202020204" pitchFamily="34" charset="0"/>
              </a:rPr>
              <a:t> </a:t>
            </a:r>
            <a:r>
              <a:rPr lang="en-US" b="1" spc="21" dirty="0" err="1">
                <a:latin typeface="Century Gothic" panose="020B0502020202020204" pitchFamily="34" charset="0"/>
              </a:rPr>
              <a:t>bulunan</a:t>
            </a:r>
            <a:r>
              <a:rPr lang="en-US" b="1" spc="21" dirty="0">
                <a:latin typeface="Century Gothic" panose="020B0502020202020204" pitchFamily="34" charset="0"/>
              </a:rPr>
              <a:t> </a:t>
            </a:r>
            <a:r>
              <a:rPr lang="en-US" b="1" spc="21" dirty="0" err="1">
                <a:latin typeface="Century Gothic" panose="020B0502020202020204" pitchFamily="34" charset="0"/>
              </a:rPr>
              <a:t>mühendis</a:t>
            </a:r>
            <a:r>
              <a:rPr lang="en-US" b="1" spc="21" dirty="0">
                <a:latin typeface="Century Gothic" panose="020B0502020202020204" pitchFamily="34" charset="0"/>
              </a:rPr>
              <a:t> </a:t>
            </a:r>
            <a:r>
              <a:rPr lang="en-US" b="1" spc="21" dirty="0" err="1">
                <a:latin typeface="Century Gothic" panose="020B0502020202020204" pitchFamily="34" charset="0"/>
              </a:rPr>
              <a:t>veya</a:t>
            </a:r>
            <a:r>
              <a:rPr lang="en-US" b="1" spc="21" dirty="0">
                <a:latin typeface="Century Gothic" panose="020B0502020202020204" pitchFamily="34" charset="0"/>
              </a:rPr>
              <a:t> </a:t>
            </a:r>
            <a:r>
              <a:rPr lang="en-US" b="1" spc="21" dirty="0" err="1">
                <a:latin typeface="Century Gothic" panose="020B0502020202020204" pitchFamily="34" charset="0"/>
              </a:rPr>
              <a:t>mimarların</a:t>
            </a:r>
            <a:r>
              <a:rPr lang="en-US" b="1" spc="21" dirty="0">
                <a:latin typeface="Century Gothic" panose="020B0502020202020204" pitchFamily="34" charset="0"/>
              </a:rPr>
              <a:t>; </a:t>
            </a:r>
            <a:r>
              <a:rPr lang="en-US" b="1" spc="21" dirty="0" err="1">
                <a:latin typeface="Century Gothic" panose="020B0502020202020204" pitchFamily="34" charset="0"/>
              </a:rPr>
              <a:t>onbeş</a:t>
            </a:r>
            <a:r>
              <a:rPr lang="en-US" b="1" spc="21" dirty="0">
                <a:latin typeface="Century Gothic" panose="020B0502020202020204" pitchFamily="34" charset="0"/>
              </a:rPr>
              <a:t> </a:t>
            </a:r>
            <a:r>
              <a:rPr lang="en-US" b="1" spc="21" dirty="0" err="1">
                <a:latin typeface="Century Gothic" panose="020B0502020202020204" pitchFamily="34" charset="0"/>
              </a:rPr>
              <a:t>yıllık</a:t>
            </a:r>
            <a:r>
              <a:rPr lang="en-US" b="1" spc="21" dirty="0">
                <a:latin typeface="Century Gothic" panose="020B0502020202020204" pitchFamily="34" charset="0"/>
              </a:rPr>
              <a:t> </a:t>
            </a:r>
            <a:r>
              <a:rPr lang="en-US" b="1" spc="21" dirty="0" err="1">
                <a:latin typeface="Century Gothic" panose="020B0502020202020204" pitchFamily="34" charset="0"/>
              </a:rPr>
              <a:t>sınırlamaya</a:t>
            </a:r>
            <a:r>
              <a:rPr lang="en-US" b="1" spc="21" dirty="0">
                <a:latin typeface="Century Gothic" panose="020B0502020202020204" pitchFamily="34" charset="0"/>
              </a:rPr>
              <a:t> </a:t>
            </a:r>
            <a:r>
              <a:rPr lang="en-US" b="1" spc="21" dirty="0" err="1">
                <a:latin typeface="Century Gothic" panose="020B0502020202020204" pitchFamily="34" charset="0"/>
              </a:rPr>
              <a:t>tabi</a:t>
            </a:r>
            <a:r>
              <a:rPr lang="en-US" b="1" spc="21" dirty="0">
                <a:latin typeface="Century Gothic" panose="020B0502020202020204" pitchFamily="34" charset="0"/>
              </a:rPr>
              <a:t> </a:t>
            </a:r>
            <a:r>
              <a:rPr lang="en-US" b="1" spc="21" dirty="0" err="1">
                <a:latin typeface="Century Gothic" panose="020B0502020202020204" pitchFamily="34" charset="0"/>
              </a:rPr>
              <a:t>tutulmaksızın</a:t>
            </a:r>
            <a:r>
              <a:rPr lang="en-US" b="1" spc="21" dirty="0">
                <a:latin typeface="Century Gothic" panose="020B0502020202020204" pitchFamily="34" charset="0"/>
              </a:rPr>
              <a:t>, </a:t>
            </a:r>
            <a:r>
              <a:rPr lang="en-US" b="1" spc="21" dirty="0" err="1">
                <a:latin typeface="Century Gothic" panose="020B0502020202020204" pitchFamily="34" charset="0"/>
              </a:rPr>
              <a:t>mezuniyetlerinden</a:t>
            </a:r>
            <a:r>
              <a:rPr lang="en-US" b="1" spc="21" dirty="0">
                <a:latin typeface="Century Gothic" panose="020B0502020202020204" pitchFamily="34" charset="0"/>
              </a:rPr>
              <a:t> </a:t>
            </a:r>
            <a:r>
              <a:rPr lang="en-US" b="1" spc="21" dirty="0" err="1">
                <a:latin typeface="Century Gothic" panose="020B0502020202020204" pitchFamily="34" charset="0"/>
              </a:rPr>
              <a:t>sonra</a:t>
            </a:r>
            <a:r>
              <a:rPr lang="en-US" b="1" spc="21" dirty="0">
                <a:latin typeface="Century Gothic" panose="020B0502020202020204" pitchFamily="34" charset="0"/>
              </a:rPr>
              <a:t> </a:t>
            </a:r>
            <a:r>
              <a:rPr lang="en-US" b="1" spc="21" dirty="0" err="1">
                <a:latin typeface="Century Gothic" panose="020B0502020202020204" pitchFamily="34" charset="0"/>
              </a:rPr>
              <a:t>geçen</a:t>
            </a:r>
            <a:r>
              <a:rPr lang="en-US" b="1" spc="21" dirty="0">
                <a:latin typeface="Century Gothic" panose="020B0502020202020204" pitchFamily="34" charset="0"/>
              </a:rPr>
              <a:t> her </a:t>
            </a:r>
            <a:r>
              <a:rPr lang="en-US" b="1" spc="21" dirty="0" err="1">
                <a:latin typeface="Century Gothic" panose="020B0502020202020204" pitchFamily="34" charset="0"/>
              </a:rPr>
              <a:t>yıl</a:t>
            </a:r>
            <a:r>
              <a:rPr lang="en-US" b="1" spc="21" dirty="0">
                <a:latin typeface="Century Gothic" panose="020B0502020202020204" pitchFamily="34" charset="0"/>
              </a:rPr>
              <a:t> (</a:t>
            </a:r>
            <a:r>
              <a:rPr lang="en-US" b="1" spc="21" dirty="0" smtClean="0">
                <a:latin typeface="Century Gothic" panose="020B0502020202020204" pitchFamily="34" charset="0"/>
              </a:rPr>
              <a:t>20</a:t>
            </a:r>
            <a:r>
              <a:rPr lang="tr-TR" b="1" spc="21" dirty="0" smtClean="0">
                <a:latin typeface="Century Gothic" panose="020B0502020202020204" pitchFamily="34" charset="0"/>
              </a:rPr>
              <a:t>20</a:t>
            </a:r>
            <a:r>
              <a:rPr lang="en-US" b="1" spc="21" dirty="0" smtClean="0">
                <a:latin typeface="Century Gothic" panose="020B0502020202020204" pitchFamily="34" charset="0"/>
              </a:rPr>
              <a:t> </a:t>
            </a:r>
            <a:r>
              <a:rPr lang="en-US" b="1" spc="21" dirty="0" err="1">
                <a:latin typeface="Century Gothic" panose="020B0502020202020204" pitchFamily="34" charset="0"/>
              </a:rPr>
              <a:t>yılı</a:t>
            </a:r>
            <a:r>
              <a:rPr lang="en-US" b="1" spc="21" dirty="0">
                <a:latin typeface="Century Gothic" panose="020B0502020202020204" pitchFamily="34" charset="0"/>
              </a:rPr>
              <a:t> </a:t>
            </a:r>
            <a:r>
              <a:rPr lang="en-US" b="1" spc="21" dirty="0" err="1">
                <a:latin typeface="Century Gothic" panose="020B0502020202020204" pitchFamily="34" charset="0"/>
              </a:rPr>
              <a:t>için</a:t>
            </a:r>
            <a:r>
              <a:rPr lang="en-US" b="1" spc="21" dirty="0">
                <a:latin typeface="Century Gothic" panose="020B0502020202020204" pitchFamily="34" charset="0"/>
              </a:rPr>
              <a:t> </a:t>
            </a:r>
            <a:r>
              <a:rPr lang="en-US" b="1" spc="21" dirty="0" err="1">
                <a:latin typeface="Century Gothic" panose="020B0502020202020204" pitchFamily="34" charset="0"/>
              </a:rPr>
              <a:t>yıllık</a:t>
            </a:r>
            <a:r>
              <a:rPr lang="en-US" b="1" spc="21" dirty="0">
                <a:latin typeface="Century Gothic" panose="020B0502020202020204" pitchFamily="34" charset="0"/>
              </a:rPr>
              <a:t> </a:t>
            </a:r>
            <a:r>
              <a:rPr lang="tr-TR" b="1" spc="21" dirty="0" smtClean="0">
                <a:latin typeface="Century Gothic" panose="020B0502020202020204" pitchFamily="34" charset="0"/>
              </a:rPr>
              <a:t>358.977</a:t>
            </a:r>
            <a:r>
              <a:rPr lang="en-US" b="1" spc="21" dirty="0" smtClean="0">
                <a:latin typeface="Century Gothic" panose="020B0502020202020204" pitchFamily="34" charset="0"/>
              </a:rPr>
              <a:t> </a:t>
            </a:r>
            <a:r>
              <a:rPr lang="en-US" b="1" spc="21" dirty="0">
                <a:latin typeface="Century Gothic" panose="020B0502020202020204" pitchFamily="34" charset="0"/>
              </a:rPr>
              <a:t>TL </a:t>
            </a:r>
            <a:r>
              <a:rPr lang="en-US" b="1" spc="21" dirty="0" err="1" smtClean="0">
                <a:latin typeface="Century Gothic" panose="020B0502020202020204" pitchFamily="34" charset="0"/>
              </a:rPr>
              <a:t>benzer</a:t>
            </a:r>
            <a:r>
              <a:rPr lang="en-US" b="1" spc="21" dirty="0" smtClean="0">
                <a:latin typeface="Century Gothic" panose="020B0502020202020204" pitchFamily="34" charset="0"/>
              </a:rPr>
              <a:t> </a:t>
            </a:r>
            <a:r>
              <a:rPr lang="en-US" b="1" spc="21" dirty="0" err="1">
                <a:latin typeface="Century Gothic" panose="020B0502020202020204" pitchFamily="34" charset="0"/>
              </a:rPr>
              <a:t>iş</a:t>
            </a:r>
            <a:r>
              <a:rPr lang="en-US" b="1" spc="21" dirty="0">
                <a:latin typeface="Century Gothic" panose="020B0502020202020204" pitchFamily="34" charset="0"/>
              </a:rPr>
              <a:t> </a:t>
            </a:r>
            <a:r>
              <a:rPr lang="en-US" b="1" spc="21" dirty="0" err="1">
                <a:latin typeface="Century Gothic" panose="020B0502020202020204" pitchFamily="34" charset="0"/>
              </a:rPr>
              <a:t>deneyimi</a:t>
            </a:r>
            <a:r>
              <a:rPr lang="en-US" b="1" spc="21" dirty="0">
                <a:latin typeface="Century Gothic" panose="020B0502020202020204" pitchFamily="34" charset="0"/>
              </a:rPr>
              <a:t> </a:t>
            </a:r>
            <a:r>
              <a:rPr lang="en-US" b="1" spc="21" dirty="0" err="1">
                <a:latin typeface="Century Gothic" panose="020B0502020202020204" pitchFamily="34" charset="0"/>
              </a:rPr>
              <a:t>olarak</a:t>
            </a:r>
            <a:r>
              <a:rPr lang="en-US" b="1" spc="21" dirty="0">
                <a:latin typeface="Century Gothic" panose="020B0502020202020204" pitchFamily="34" charset="0"/>
              </a:rPr>
              <a:t> </a:t>
            </a:r>
            <a:r>
              <a:rPr lang="en-US" b="1" spc="21" dirty="0" err="1">
                <a:latin typeface="Century Gothic" panose="020B0502020202020204" pitchFamily="34" charset="0"/>
              </a:rPr>
              <a:t>dikkate</a:t>
            </a:r>
            <a:r>
              <a:rPr lang="en-US" b="1" spc="21" dirty="0">
                <a:latin typeface="Century Gothic" panose="020B0502020202020204" pitchFamily="34" charset="0"/>
              </a:rPr>
              <a:t> </a:t>
            </a:r>
            <a:r>
              <a:rPr lang="en-US" b="1" spc="21" dirty="0" err="1">
                <a:latin typeface="Century Gothic" panose="020B0502020202020204" pitchFamily="34" charset="0"/>
              </a:rPr>
              <a:t>alınır</a:t>
            </a:r>
            <a:r>
              <a:rPr lang="en-US" b="1" spc="21" dirty="0" smtClean="0">
                <a:latin typeface="Century Gothic" panose="020B0502020202020204" pitchFamily="34" charset="0"/>
              </a:rPr>
              <a:t>.”</a:t>
            </a:r>
            <a:endParaRPr lang="tr-TR" b="1" spc="21" dirty="0" smtClean="0">
              <a:latin typeface="Century Gothic" panose="020B0502020202020204" pitchFamily="34" charset="0"/>
            </a:endParaRPr>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90375" y="1448423"/>
            <a:ext cx="7680810" cy="5073077"/>
          </a:xfrm>
          <a:prstGeom prst="rect">
            <a:avLst/>
          </a:prstGeom>
        </p:spPr>
      </p:pic>
      <p:pic>
        <p:nvPicPr>
          <p:cNvPr id="10" name="Resim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16319" y="0"/>
            <a:ext cx="1846378" cy="1778523"/>
          </a:xfrm>
          <a:prstGeom prst="rect">
            <a:avLst/>
          </a:prstGeom>
        </p:spPr>
      </p:pic>
    </p:spTree>
    <p:extLst>
      <p:ext uri="{BB962C8B-B14F-4D97-AF65-F5344CB8AC3E}">
        <p14:creationId xmlns:p14="http://schemas.microsoft.com/office/powerpoint/2010/main" val="183777208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Metin kutusu 5"/>
          <p:cNvSpPr txBox="1"/>
          <p:nvPr/>
        </p:nvSpPr>
        <p:spPr>
          <a:xfrm>
            <a:off x="591394" y="478927"/>
            <a:ext cx="9792470" cy="969496"/>
          </a:xfrm>
          <a:prstGeom prst="rect">
            <a:avLst/>
          </a:prstGeom>
          <a:noFill/>
        </p:spPr>
        <p:txBody>
          <a:bodyPr wrap="square" rtlCol="0">
            <a:spAutoFit/>
          </a:bodyPr>
          <a:lstStyle/>
          <a:p>
            <a:r>
              <a:rPr lang="tr-TR" sz="3200" b="1" dirty="0"/>
              <a:t>M</a:t>
            </a:r>
            <a:r>
              <a:rPr lang="tr-TR" sz="3200" b="1" dirty="0" smtClean="0"/>
              <a:t>ezuniyet </a:t>
            </a:r>
            <a:r>
              <a:rPr lang="tr-TR" sz="3200" b="1" dirty="0"/>
              <a:t>B</a:t>
            </a:r>
            <a:r>
              <a:rPr lang="tr-TR" sz="3200" b="1" dirty="0" smtClean="0"/>
              <a:t>elgelerinin şirketler tarafından kullanılması</a:t>
            </a:r>
            <a:endParaRPr lang="tr-TR" sz="3200" b="1" dirty="0"/>
          </a:p>
          <a:p>
            <a:endParaRPr lang="tr-TR" sz="2500" b="1" dirty="0"/>
          </a:p>
        </p:txBody>
      </p:sp>
      <p:pic>
        <p:nvPicPr>
          <p:cNvPr id="10" name="Resim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016319" y="0"/>
            <a:ext cx="1846378" cy="1778523"/>
          </a:xfrm>
          <a:prstGeom prst="rect">
            <a:avLst/>
          </a:prstGeom>
        </p:spPr>
      </p:pic>
      <p:pic>
        <p:nvPicPr>
          <p:cNvPr id="3" name="Resim 2"/>
          <p:cNvPicPr>
            <a:picLocks noChangeAspect="1"/>
          </p:cNvPicPr>
          <p:nvPr/>
        </p:nvPicPr>
        <p:blipFill>
          <a:blip r:embed="rId3"/>
          <a:stretch>
            <a:fillRect/>
          </a:stretch>
        </p:blipFill>
        <p:spPr>
          <a:xfrm>
            <a:off x="591394" y="2257450"/>
            <a:ext cx="10549641" cy="2361045"/>
          </a:xfrm>
          <a:prstGeom prst="rect">
            <a:avLst/>
          </a:prstGeom>
        </p:spPr>
      </p:pic>
    </p:spTree>
    <p:extLst>
      <p:ext uri="{BB962C8B-B14F-4D97-AF65-F5344CB8AC3E}">
        <p14:creationId xmlns:p14="http://schemas.microsoft.com/office/powerpoint/2010/main" val="272227659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7" name="Unvan 6"/>
          <p:cNvSpPr>
            <a:spLocks noGrp="1"/>
          </p:cNvSpPr>
          <p:nvPr>
            <p:ph type="title"/>
          </p:nvPr>
        </p:nvSpPr>
        <p:spPr>
          <a:xfrm>
            <a:off x="619932" y="365125"/>
            <a:ext cx="10733868" cy="1083847"/>
          </a:xfrm>
        </p:spPr>
        <p:txBody>
          <a:bodyPr>
            <a:normAutofit fontScale="90000"/>
          </a:bodyPr>
          <a:lstStyle/>
          <a:p>
            <a:r>
              <a:rPr lang="tr-TR" sz="2700" dirty="0">
                <a:solidFill>
                  <a:schemeClr val="accent5"/>
                </a:solidFill>
              </a:rPr>
              <a:t>Aynı parsele birden çok düzenlenen iş deneyim belgelerinin </a:t>
            </a:r>
            <a:r>
              <a:rPr lang="tr-TR" sz="2700" dirty="0" smtClean="0">
                <a:solidFill>
                  <a:schemeClr val="accent5"/>
                </a:solidFill>
              </a:rPr>
              <a:t>değerlendirilmesi</a:t>
            </a:r>
            <a:r>
              <a:rPr lang="tr-TR" dirty="0" smtClean="0">
                <a:solidFill>
                  <a:schemeClr val="accent5"/>
                </a:solidFill>
              </a:rPr>
              <a:t/>
            </a:r>
            <a:br>
              <a:rPr lang="tr-TR" dirty="0" smtClean="0">
                <a:solidFill>
                  <a:schemeClr val="accent5"/>
                </a:solidFill>
              </a:rPr>
            </a:br>
            <a:endParaRPr lang="tr-TR" dirty="0"/>
          </a:p>
        </p:txBody>
      </p:sp>
      <p:pic>
        <p:nvPicPr>
          <p:cNvPr id="13" name="İçerik Yer Tutucusu 12"/>
          <p:cNvPicPr>
            <a:picLocks noGrp="1" noChangeAspect="1"/>
          </p:cNvPicPr>
          <p:nvPr>
            <p:ph sz="half" idx="2"/>
          </p:nvPr>
        </p:nvPicPr>
        <p:blipFill>
          <a:blip r:embed="rId3"/>
          <a:stretch>
            <a:fillRect/>
          </a:stretch>
        </p:blipFill>
        <p:spPr>
          <a:xfrm>
            <a:off x="619932" y="2143648"/>
            <a:ext cx="10183530" cy="3234264"/>
          </a:xfrm>
          <a:prstGeom prst="rect">
            <a:avLst/>
          </a:prstGeom>
        </p:spPr>
      </p:pic>
    </p:spTree>
    <p:extLst>
      <p:ext uri="{BB962C8B-B14F-4D97-AF65-F5344CB8AC3E}">
        <p14:creationId xmlns:p14="http://schemas.microsoft.com/office/powerpoint/2010/main" val="317880058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7" name="Unvan 6"/>
          <p:cNvSpPr>
            <a:spLocks noGrp="1"/>
          </p:cNvSpPr>
          <p:nvPr>
            <p:ph type="title"/>
          </p:nvPr>
        </p:nvSpPr>
        <p:spPr>
          <a:xfrm>
            <a:off x="588936" y="365125"/>
            <a:ext cx="10764864" cy="1325563"/>
          </a:xfrm>
        </p:spPr>
        <p:txBody>
          <a:bodyPr>
            <a:normAutofit fontScale="90000"/>
          </a:bodyPr>
          <a:lstStyle/>
          <a:p>
            <a:r>
              <a:rPr lang="tr-TR" sz="2700" dirty="0">
                <a:solidFill>
                  <a:schemeClr val="accent5"/>
                </a:solidFill>
              </a:rPr>
              <a:t>Aynı parsele birden çok düzenlenen iş deneyim belgelerinin değerlendirilmesi</a:t>
            </a:r>
            <a:r>
              <a:rPr lang="tr-TR" dirty="0">
                <a:solidFill>
                  <a:schemeClr val="accent5"/>
                </a:solidFill>
              </a:rPr>
              <a:t/>
            </a:r>
            <a:br>
              <a:rPr lang="tr-TR" dirty="0">
                <a:solidFill>
                  <a:schemeClr val="accent5"/>
                </a:solidFill>
              </a:rPr>
            </a:br>
            <a:endParaRPr lang="tr-TR" dirty="0"/>
          </a:p>
        </p:txBody>
      </p:sp>
      <p:sp>
        <p:nvSpPr>
          <p:cNvPr id="9" name="İçerik Yer Tutucusu 8"/>
          <p:cNvSpPr>
            <a:spLocks noGrp="1"/>
          </p:cNvSpPr>
          <p:nvPr>
            <p:ph sz="half" idx="1"/>
          </p:nvPr>
        </p:nvSpPr>
        <p:spPr>
          <a:xfrm>
            <a:off x="838200" y="1825626"/>
            <a:ext cx="10515600" cy="948572"/>
          </a:xfrm>
        </p:spPr>
        <p:txBody>
          <a:bodyPr/>
          <a:lstStyle/>
          <a:p>
            <a:pPr marL="0" indent="0">
              <a:buNone/>
            </a:pPr>
            <a:r>
              <a:rPr lang="tr-TR" dirty="0" smtClean="0">
                <a:solidFill>
                  <a:schemeClr val="accent5"/>
                </a:solidFill>
              </a:rPr>
              <a:t>Kat Mülkiyeti Kanunu</a:t>
            </a:r>
            <a:endParaRPr lang="tr-TR" dirty="0">
              <a:solidFill>
                <a:schemeClr val="accent5"/>
              </a:solidFill>
            </a:endParaRPr>
          </a:p>
        </p:txBody>
      </p:sp>
      <p:pic>
        <p:nvPicPr>
          <p:cNvPr id="3" name="Resim 2"/>
          <p:cNvPicPr>
            <a:picLocks noChangeAspect="1"/>
          </p:cNvPicPr>
          <p:nvPr/>
        </p:nvPicPr>
        <p:blipFill>
          <a:blip r:embed="rId3"/>
          <a:stretch>
            <a:fillRect/>
          </a:stretch>
        </p:blipFill>
        <p:spPr>
          <a:xfrm>
            <a:off x="838200" y="2328260"/>
            <a:ext cx="9183933" cy="3402765"/>
          </a:xfrm>
          <a:prstGeom prst="rect">
            <a:avLst/>
          </a:prstGeom>
        </p:spPr>
      </p:pic>
    </p:spTree>
    <p:extLst>
      <p:ext uri="{BB962C8B-B14F-4D97-AF65-F5344CB8AC3E}">
        <p14:creationId xmlns:p14="http://schemas.microsoft.com/office/powerpoint/2010/main" val="33601514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7" name="Unvan 6"/>
          <p:cNvSpPr>
            <a:spLocks noGrp="1"/>
          </p:cNvSpPr>
          <p:nvPr>
            <p:ph type="title"/>
          </p:nvPr>
        </p:nvSpPr>
        <p:spPr>
          <a:xfrm>
            <a:off x="588936" y="365125"/>
            <a:ext cx="10764864" cy="1325563"/>
          </a:xfrm>
        </p:spPr>
        <p:txBody>
          <a:bodyPr>
            <a:normAutofit/>
          </a:bodyPr>
          <a:lstStyle/>
          <a:p>
            <a:r>
              <a:rPr lang="tr-TR" sz="2700" dirty="0" smtClean="0">
                <a:solidFill>
                  <a:schemeClr val="accent5"/>
                </a:solidFill>
              </a:rPr>
              <a:t>Dikkat Edilecek Hususlar</a:t>
            </a:r>
            <a:r>
              <a:rPr lang="tr-TR" dirty="0">
                <a:solidFill>
                  <a:schemeClr val="accent5"/>
                </a:solidFill>
              </a:rPr>
              <a:t/>
            </a:r>
            <a:br>
              <a:rPr lang="tr-TR" dirty="0">
                <a:solidFill>
                  <a:schemeClr val="accent5"/>
                </a:solidFill>
              </a:rPr>
            </a:br>
            <a:endParaRPr lang="tr-TR" dirty="0"/>
          </a:p>
        </p:txBody>
      </p:sp>
      <p:pic>
        <p:nvPicPr>
          <p:cNvPr id="2" name="Resim 1"/>
          <p:cNvPicPr>
            <a:picLocks noChangeAspect="1"/>
          </p:cNvPicPr>
          <p:nvPr/>
        </p:nvPicPr>
        <p:blipFill>
          <a:blip r:embed="rId3"/>
          <a:stretch>
            <a:fillRect/>
          </a:stretch>
        </p:blipFill>
        <p:spPr>
          <a:xfrm>
            <a:off x="712155" y="1891958"/>
            <a:ext cx="10518426" cy="3759085"/>
          </a:xfrm>
          <a:prstGeom prst="rect">
            <a:avLst/>
          </a:prstGeom>
        </p:spPr>
      </p:pic>
    </p:spTree>
    <p:extLst>
      <p:ext uri="{BB962C8B-B14F-4D97-AF65-F5344CB8AC3E}">
        <p14:creationId xmlns:p14="http://schemas.microsoft.com/office/powerpoint/2010/main" val="186121624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7" name="Unvan 6"/>
          <p:cNvSpPr>
            <a:spLocks noGrp="1"/>
          </p:cNvSpPr>
          <p:nvPr>
            <p:ph type="title"/>
          </p:nvPr>
        </p:nvSpPr>
        <p:spPr>
          <a:xfrm>
            <a:off x="731520" y="365125"/>
            <a:ext cx="10359268" cy="1325563"/>
          </a:xfrm>
        </p:spPr>
        <p:txBody>
          <a:bodyPr>
            <a:normAutofit/>
          </a:bodyPr>
          <a:lstStyle/>
          <a:p>
            <a:r>
              <a:rPr lang="tr-TR" sz="2600" dirty="0" smtClean="0">
                <a:solidFill>
                  <a:schemeClr val="accent5"/>
                </a:solidFill>
              </a:rPr>
              <a:t>Yapı Ruhsatı/Kullanma İzin Belgelerinin İş Deneyimi olarak kullanılması</a:t>
            </a:r>
            <a:r>
              <a:rPr lang="tr-TR" sz="2500" dirty="0">
                <a:solidFill>
                  <a:schemeClr val="accent5"/>
                </a:solidFill>
              </a:rPr>
              <a:t/>
            </a:r>
            <a:br>
              <a:rPr lang="tr-TR" sz="2500" dirty="0">
                <a:solidFill>
                  <a:schemeClr val="accent5"/>
                </a:solidFill>
              </a:rPr>
            </a:br>
            <a:endParaRPr lang="tr-TR" sz="2500" dirty="0"/>
          </a:p>
        </p:txBody>
      </p:sp>
      <p:pic>
        <p:nvPicPr>
          <p:cNvPr id="3" name="Resim 2"/>
          <p:cNvPicPr>
            <a:picLocks noChangeAspect="1"/>
          </p:cNvPicPr>
          <p:nvPr/>
        </p:nvPicPr>
        <p:blipFill>
          <a:blip r:embed="rId3"/>
          <a:stretch>
            <a:fillRect/>
          </a:stretch>
        </p:blipFill>
        <p:spPr>
          <a:xfrm>
            <a:off x="1177270" y="3641673"/>
            <a:ext cx="9323580" cy="1669140"/>
          </a:xfrm>
          <a:prstGeom prst="rect">
            <a:avLst/>
          </a:prstGeom>
        </p:spPr>
      </p:pic>
      <p:sp>
        <p:nvSpPr>
          <p:cNvPr id="10" name="TextBox 11"/>
          <p:cNvSpPr txBox="1"/>
          <p:nvPr/>
        </p:nvSpPr>
        <p:spPr>
          <a:xfrm>
            <a:off x="731520" y="896466"/>
            <a:ext cx="10108545" cy="3539430"/>
          </a:xfrm>
          <a:prstGeom prst="rect">
            <a:avLst/>
          </a:prstGeom>
        </p:spPr>
        <p:txBody>
          <a:bodyPr wrap="square" lIns="0" tIns="0" rIns="0" bIns="0" rtlCol="0" anchor="t">
            <a:spAutoFit/>
          </a:bodyPr>
          <a:lstStyle/>
          <a:p>
            <a:pPr algn="just" defTabSz="609630">
              <a:lnSpc>
                <a:spcPts val="3000"/>
              </a:lnSpc>
            </a:pPr>
            <a:endParaRPr lang="tr-TR" sz="3000" b="1" spc="24" dirty="0" smtClean="0">
              <a:solidFill>
                <a:srgbClr val="FFFFFF"/>
              </a:solidFill>
              <a:latin typeface="Century Gothic" panose="020B0502020202020204" pitchFamily="34" charset="0"/>
            </a:endParaRPr>
          </a:p>
          <a:p>
            <a:pPr algn="just" defTabSz="609630">
              <a:lnSpc>
                <a:spcPts val="3000"/>
              </a:lnSpc>
            </a:pPr>
            <a:endParaRPr lang="tr-TR" sz="3000" b="1" spc="24" dirty="0" smtClean="0">
              <a:latin typeface="Century Gothic" panose="020B0502020202020204" pitchFamily="34" charset="0"/>
            </a:endParaRPr>
          </a:p>
          <a:p>
            <a:pPr algn="just" defTabSz="609630">
              <a:lnSpc>
                <a:spcPts val="3000"/>
              </a:lnSpc>
            </a:pPr>
            <a:r>
              <a:rPr lang="en-US" sz="2000" b="1" spc="22" dirty="0" err="1">
                <a:latin typeface="Century Gothic" panose="020B0502020202020204" pitchFamily="34" charset="0"/>
              </a:rPr>
              <a:t>Yapı</a:t>
            </a:r>
            <a:r>
              <a:rPr lang="en-US" sz="2000" b="1" spc="22" dirty="0">
                <a:latin typeface="Century Gothic" panose="020B0502020202020204" pitchFamily="34" charset="0"/>
              </a:rPr>
              <a:t> </a:t>
            </a:r>
            <a:r>
              <a:rPr lang="en-US" sz="2000" b="1" spc="22" dirty="0" err="1">
                <a:latin typeface="Century Gothic" panose="020B0502020202020204" pitchFamily="34" charset="0"/>
              </a:rPr>
              <a:t>sahibinin</a:t>
            </a:r>
            <a:r>
              <a:rPr lang="en-US" sz="2000" b="1" spc="22" dirty="0">
                <a:latin typeface="Century Gothic" panose="020B0502020202020204" pitchFamily="34" charset="0"/>
              </a:rPr>
              <a:t> </a:t>
            </a:r>
            <a:r>
              <a:rPr lang="en-US" sz="2000" b="1" spc="22" dirty="0" err="1">
                <a:latin typeface="Century Gothic" panose="020B0502020202020204" pitchFamily="34" charset="0"/>
              </a:rPr>
              <a:t>aynı</a:t>
            </a:r>
            <a:r>
              <a:rPr lang="en-US" sz="2000" b="1" spc="22" dirty="0">
                <a:latin typeface="Century Gothic" panose="020B0502020202020204" pitchFamily="34" charset="0"/>
              </a:rPr>
              <a:t> </a:t>
            </a:r>
            <a:r>
              <a:rPr lang="en-US" sz="2000" b="1" spc="22" dirty="0" err="1">
                <a:latin typeface="Century Gothic" panose="020B0502020202020204" pitchFamily="34" charset="0"/>
              </a:rPr>
              <a:t>zamanda</a:t>
            </a:r>
            <a:r>
              <a:rPr lang="en-US" sz="2000" b="1" spc="22" dirty="0">
                <a:latin typeface="Century Gothic" panose="020B0502020202020204" pitchFamily="34" charset="0"/>
              </a:rPr>
              <a:t> </a:t>
            </a:r>
            <a:r>
              <a:rPr lang="en-US" sz="2000" b="1" spc="22" dirty="0" err="1">
                <a:latin typeface="Century Gothic" panose="020B0502020202020204" pitchFamily="34" charset="0"/>
              </a:rPr>
              <a:t>yapı</a:t>
            </a:r>
            <a:r>
              <a:rPr lang="en-US" sz="2000" b="1" spc="22" dirty="0">
                <a:latin typeface="Century Gothic" panose="020B0502020202020204" pitchFamily="34" charset="0"/>
              </a:rPr>
              <a:t> </a:t>
            </a:r>
            <a:r>
              <a:rPr lang="en-US" sz="2000" b="1" spc="22" dirty="0" err="1">
                <a:latin typeface="Century Gothic" panose="020B0502020202020204" pitchFamily="34" charset="0"/>
              </a:rPr>
              <a:t>müteahhidi</a:t>
            </a:r>
            <a:r>
              <a:rPr lang="en-US" sz="2000" b="1" spc="22" dirty="0">
                <a:latin typeface="Century Gothic" panose="020B0502020202020204" pitchFamily="34" charset="0"/>
              </a:rPr>
              <a:t> </a:t>
            </a:r>
            <a:r>
              <a:rPr lang="tr-TR" sz="2000" b="1" spc="22" dirty="0" smtClean="0">
                <a:latin typeface="Century Gothic" panose="020B0502020202020204" pitchFamily="34" charset="0"/>
              </a:rPr>
              <a:t>olduğu, yani </a:t>
            </a:r>
            <a:r>
              <a:rPr lang="en-US" sz="2000" b="1" spc="22" dirty="0" err="1" smtClean="0">
                <a:latin typeface="Century Gothic" panose="020B0502020202020204" pitchFamily="34" charset="0"/>
              </a:rPr>
              <a:t>sözleşme</a:t>
            </a:r>
            <a:r>
              <a:rPr lang="en-US" sz="2000" b="1" spc="22" dirty="0" smtClean="0">
                <a:latin typeface="Century Gothic" panose="020B0502020202020204" pitchFamily="34" charset="0"/>
              </a:rPr>
              <a:t> </a:t>
            </a:r>
            <a:r>
              <a:rPr lang="en-US" sz="2000" b="1" spc="22" dirty="0" err="1">
                <a:latin typeface="Century Gothic" panose="020B0502020202020204" pitchFamily="34" charset="0"/>
              </a:rPr>
              <a:t>şartı</a:t>
            </a:r>
            <a:r>
              <a:rPr lang="en-US" sz="2000" b="1" spc="22" dirty="0">
                <a:latin typeface="Century Gothic" panose="020B0502020202020204" pitchFamily="34" charset="0"/>
              </a:rPr>
              <a:t> </a:t>
            </a:r>
            <a:r>
              <a:rPr lang="en-US" sz="2000" b="1" spc="22" dirty="0" err="1">
                <a:latin typeface="Century Gothic" panose="020B0502020202020204" pitchFamily="34" charset="0"/>
              </a:rPr>
              <a:t>aranmayan</a:t>
            </a:r>
            <a:r>
              <a:rPr lang="en-US" sz="2000" b="1" spc="22" dirty="0">
                <a:latin typeface="Century Gothic" panose="020B0502020202020204" pitchFamily="34" charset="0"/>
              </a:rPr>
              <a:t> </a:t>
            </a:r>
            <a:r>
              <a:rPr lang="en-US" sz="2000" b="1" spc="22" dirty="0" err="1">
                <a:latin typeface="Century Gothic" panose="020B0502020202020204" pitchFamily="34" charset="0"/>
              </a:rPr>
              <a:t>işlerden</a:t>
            </a:r>
            <a:r>
              <a:rPr lang="en-US" sz="2000" b="1" spc="22" dirty="0">
                <a:latin typeface="Century Gothic" panose="020B0502020202020204" pitchFamily="34" charset="0"/>
              </a:rPr>
              <a:t> </a:t>
            </a:r>
            <a:r>
              <a:rPr lang="en-US" sz="2000" b="1" spc="22" dirty="0" err="1">
                <a:latin typeface="Century Gothic" panose="020B0502020202020204" pitchFamily="34" charset="0"/>
              </a:rPr>
              <a:t>alınan</a:t>
            </a:r>
            <a:r>
              <a:rPr lang="en-US" sz="2000" b="1" spc="22" dirty="0">
                <a:latin typeface="Century Gothic" panose="020B0502020202020204" pitchFamily="34" charset="0"/>
              </a:rPr>
              <a:t> </a:t>
            </a:r>
            <a:r>
              <a:rPr lang="en-US" sz="2000" b="1" spc="22" dirty="0" err="1">
                <a:latin typeface="Century Gothic" panose="020B0502020202020204" pitchFamily="34" charset="0"/>
              </a:rPr>
              <a:t>yapı</a:t>
            </a:r>
            <a:r>
              <a:rPr lang="en-US" sz="2000" b="1" spc="22" dirty="0">
                <a:latin typeface="Century Gothic" panose="020B0502020202020204" pitchFamily="34" charset="0"/>
              </a:rPr>
              <a:t> </a:t>
            </a:r>
            <a:r>
              <a:rPr lang="en-US" sz="2000" b="1" spc="22" dirty="0" err="1">
                <a:latin typeface="Century Gothic" panose="020B0502020202020204" pitchFamily="34" charset="0"/>
              </a:rPr>
              <a:t>kullanma</a:t>
            </a:r>
            <a:r>
              <a:rPr lang="en-US" sz="2000" b="1" spc="22" dirty="0">
                <a:latin typeface="Century Gothic" panose="020B0502020202020204" pitchFamily="34" charset="0"/>
              </a:rPr>
              <a:t> </a:t>
            </a:r>
            <a:r>
              <a:rPr lang="en-US" sz="2000" b="1" spc="22" dirty="0" err="1">
                <a:latin typeface="Century Gothic" panose="020B0502020202020204" pitchFamily="34" charset="0"/>
              </a:rPr>
              <a:t>izin</a:t>
            </a:r>
            <a:r>
              <a:rPr lang="en-US" sz="2000" b="1" spc="22" dirty="0">
                <a:latin typeface="Century Gothic" panose="020B0502020202020204" pitchFamily="34" charset="0"/>
              </a:rPr>
              <a:t> </a:t>
            </a:r>
            <a:r>
              <a:rPr lang="en-US" sz="2000" b="1" spc="22" dirty="0" err="1">
                <a:latin typeface="Century Gothic" panose="020B0502020202020204" pitchFamily="34" charset="0"/>
              </a:rPr>
              <a:t>belgeleri</a:t>
            </a:r>
            <a:r>
              <a:rPr lang="en-US" sz="2000" b="1" spc="22" dirty="0">
                <a:latin typeface="Century Gothic" panose="020B0502020202020204" pitchFamily="34" charset="0"/>
              </a:rPr>
              <a:t>, </a:t>
            </a:r>
            <a:r>
              <a:rPr lang="en-US" sz="2000" b="1" spc="22" dirty="0" err="1" smtClean="0">
                <a:latin typeface="Century Gothic" panose="020B0502020202020204" pitchFamily="34" charset="0"/>
              </a:rPr>
              <a:t>kat</a:t>
            </a:r>
            <a:r>
              <a:rPr lang="en-US" sz="2000" b="1" spc="22" dirty="0" smtClean="0">
                <a:latin typeface="Century Gothic" panose="020B0502020202020204" pitchFamily="34" charset="0"/>
              </a:rPr>
              <a:t> </a:t>
            </a:r>
            <a:r>
              <a:rPr lang="en-US" sz="2000" b="1" spc="22" dirty="0" err="1">
                <a:latin typeface="Century Gothic" panose="020B0502020202020204" pitchFamily="34" charset="0"/>
              </a:rPr>
              <a:t>ve</a:t>
            </a:r>
            <a:r>
              <a:rPr lang="en-US" sz="2000" b="1" spc="22" dirty="0">
                <a:latin typeface="Century Gothic" panose="020B0502020202020204" pitchFamily="34" charset="0"/>
              </a:rPr>
              <a:t>/</a:t>
            </a:r>
            <a:r>
              <a:rPr lang="en-US" sz="2000" b="1" spc="22" dirty="0" err="1">
                <a:latin typeface="Century Gothic" panose="020B0502020202020204" pitchFamily="34" charset="0"/>
              </a:rPr>
              <a:t>veya</a:t>
            </a:r>
            <a:r>
              <a:rPr lang="en-US" sz="2000" b="1" spc="22" dirty="0">
                <a:latin typeface="Century Gothic" panose="020B0502020202020204" pitchFamily="34" charset="0"/>
              </a:rPr>
              <a:t> </a:t>
            </a:r>
            <a:r>
              <a:rPr lang="en-US" sz="2000" b="1" spc="22" dirty="0" err="1">
                <a:latin typeface="Century Gothic" panose="020B0502020202020204" pitchFamily="34" charset="0"/>
              </a:rPr>
              <a:t>arsa</a:t>
            </a:r>
            <a:r>
              <a:rPr lang="en-US" sz="2000" b="1" spc="22" dirty="0">
                <a:latin typeface="Century Gothic" panose="020B0502020202020204" pitchFamily="34" charset="0"/>
              </a:rPr>
              <a:t> </a:t>
            </a:r>
            <a:r>
              <a:rPr lang="en-US" sz="2000" b="1" spc="22" dirty="0" err="1">
                <a:latin typeface="Century Gothic" panose="020B0502020202020204" pitchFamily="34" charset="0"/>
              </a:rPr>
              <a:t>karşılığı</a:t>
            </a:r>
            <a:r>
              <a:rPr lang="en-US" sz="2000" b="1" spc="22" dirty="0">
                <a:latin typeface="Century Gothic" panose="020B0502020202020204" pitchFamily="34" charset="0"/>
              </a:rPr>
              <a:t> </a:t>
            </a:r>
            <a:r>
              <a:rPr lang="en-US" sz="2000" b="1" spc="22" dirty="0" err="1">
                <a:latin typeface="Century Gothic" panose="020B0502020202020204" pitchFamily="34" charset="0"/>
              </a:rPr>
              <a:t>inşaat</a:t>
            </a:r>
            <a:r>
              <a:rPr lang="en-US" sz="2000" b="1" spc="22" dirty="0">
                <a:latin typeface="Century Gothic" panose="020B0502020202020204" pitchFamily="34" charset="0"/>
              </a:rPr>
              <a:t> </a:t>
            </a:r>
            <a:r>
              <a:rPr lang="en-US" sz="2000" b="1" spc="22" dirty="0" err="1">
                <a:latin typeface="Century Gothic" panose="020B0502020202020204" pitchFamily="34" charset="0"/>
              </a:rPr>
              <a:t>işlerine</a:t>
            </a:r>
            <a:r>
              <a:rPr lang="en-US" sz="2000" b="1" spc="22" dirty="0">
                <a:latin typeface="Century Gothic" panose="020B0502020202020204" pitchFamily="34" charset="0"/>
              </a:rPr>
              <a:t> </a:t>
            </a:r>
            <a:r>
              <a:rPr lang="en-US" sz="2000" b="1" spc="22" dirty="0" err="1">
                <a:latin typeface="Century Gothic" panose="020B0502020202020204" pitchFamily="34" charset="0"/>
              </a:rPr>
              <a:t>ilişkin</a:t>
            </a:r>
            <a:r>
              <a:rPr lang="en-US" sz="2000" b="1" spc="22" dirty="0">
                <a:latin typeface="Century Gothic" panose="020B0502020202020204" pitchFamily="34" charset="0"/>
              </a:rPr>
              <a:t> </a:t>
            </a:r>
            <a:r>
              <a:rPr lang="en-US" sz="2000" b="1" spc="22" dirty="0" err="1">
                <a:latin typeface="Century Gothic" panose="020B0502020202020204" pitchFamily="34" charset="0"/>
              </a:rPr>
              <a:t>iş</a:t>
            </a:r>
            <a:r>
              <a:rPr lang="en-US" sz="2000" b="1" spc="22" dirty="0">
                <a:latin typeface="Century Gothic" panose="020B0502020202020204" pitchFamily="34" charset="0"/>
              </a:rPr>
              <a:t> </a:t>
            </a:r>
            <a:r>
              <a:rPr lang="en-US" sz="2000" b="1" spc="22" dirty="0" err="1">
                <a:latin typeface="Century Gothic" panose="020B0502020202020204" pitchFamily="34" charset="0"/>
              </a:rPr>
              <a:t>deneyim</a:t>
            </a:r>
            <a:r>
              <a:rPr lang="en-US" sz="2000" b="1" spc="22" dirty="0">
                <a:latin typeface="Century Gothic" panose="020B0502020202020204" pitchFamily="34" charset="0"/>
              </a:rPr>
              <a:t> </a:t>
            </a:r>
            <a:r>
              <a:rPr lang="en-US" sz="2000" b="1" spc="22" dirty="0" err="1">
                <a:latin typeface="Century Gothic" panose="020B0502020202020204" pitchFamily="34" charset="0"/>
              </a:rPr>
              <a:t>tutarının</a:t>
            </a:r>
            <a:r>
              <a:rPr lang="en-US" sz="2000" b="1" spc="22" dirty="0">
                <a:latin typeface="Century Gothic" panose="020B0502020202020204" pitchFamily="34" charset="0"/>
              </a:rPr>
              <a:t> </a:t>
            </a:r>
            <a:r>
              <a:rPr lang="en-US" sz="2000" b="1" spc="22" dirty="0" err="1">
                <a:latin typeface="Century Gothic" panose="020B0502020202020204" pitchFamily="34" charset="0"/>
              </a:rPr>
              <a:t>hesabı</a:t>
            </a:r>
            <a:r>
              <a:rPr lang="en-US" sz="2000" b="1" spc="22" dirty="0">
                <a:latin typeface="Century Gothic" panose="020B0502020202020204" pitchFamily="34" charset="0"/>
              </a:rPr>
              <a:t> </a:t>
            </a:r>
            <a:r>
              <a:rPr lang="en-US" sz="2000" b="1" spc="22" dirty="0" err="1">
                <a:latin typeface="Century Gothic" panose="020B0502020202020204" pitchFamily="34" charset="0"/>
              </a:rPr>
              <a:t>ile</a:t>
            </a:r>
            <a:r>
              <a:rPr lang="en-US" sz="2000" b="1" spc="22" dirty="0">
                <a:latin typeface="Century Gothic" panose="020B0502020202020204" pitchFamily="34" charset="0"/>
              </a:rPr>
              <a:t> </a:t>
            </a:r>
            <a:r>
              <a:rPr lang="en-US" sz="2000" b="1" spc="22" dirty="0" err="1">
                <a:latin typeface="Century Gothic" panose="020B0502020202020204" pitchFamily="34" charset="0"/>
              </a:rPr>
              <a:t>aynı</a:t>
            </a:r>
            <a:r>
              <a:rPr lang="en-US" sz="2000" b="1" spc="22" dirty="0">
                <a:latin typeface="Century Gothic" panose="020B0502020202020204" pitchFamily="34" charset="0"/>
              </a:rPr>
              <a:t> </a:t>
            </a:r>
            <a:r>
              <a:rPr lang="en-US" sz="2000" b="1" spc="22" dirty="0" err="1">
                <a:latin typeface="Century Gothic" panose="020B0502020202020204" pitchFamily="34" charset="0"/>
              </a:rPr>
              <a:t>usule</a:t>
            </a:r>
            <a:r>
              <a:rPr lang="en-US" sz="2000" b="1" spc="22" dirty="0">
                <a:latin typeface="Century Gothic" panose="020B0502020202020204" pitchFamily="34" charset="0"/>
              </a:rPr>
              <a:t> </a:t>
            </a:r>
            <a:r>
              <a:rPr lang="en-US" sz="2000" b="1" spc="22" dirty="0" err="1">
                <a:latin typeface="Century Gothic" panose="020B0502020202020204" pitchFamily="34" charset="0"/>
              </a:rPr>
              <a:t>göre</a:t>
            </a:r>
            <a:r>
              <a:rPr lang="en-US" sz="2000" b="1" spc="22" dirty="0">
                <a:latin typeface="Century Gothic" panose="020B0502020202020204" pitchFamily="34" charset="0"/>
              </a:rPr>
              <a:t> </a:t>
            </a:r>
            <a:r>
              <a:rPr lang="en-US" sz="2000" b="1" spc="22" dirty="0" err="1">
                <a:latin typeface="Century Gothic" panose="020B0502020202020204" pitchFamily="34" charset="0"/>
              </a:rPr>
              <a:t>değerlendirilir</a:t>
            </a:r>
            <a:r>
              <a:rPr lang="en-US" sz="2000" b="1" spc="22" dirty="0" smtClean="0">
                <a:latin typeface="Century Gothic" panose="020B0502020202020204" pitchFamily="34" charset="0"/>
              </a:rPr>
              <a:t>.</a:t>
            </a:r>
            <a:endParaRPr lang="tr-TR" sz="2000" b="1" spc="22" dirty="0" smtClean="0">
              <a:latin typeface="Century Gothic" panose="020B0502020202020204" pitchFamily="34" charset="0"/>
            </a:endParaRPr>
          </a:p>
          <a:p>
            <a:pPr algn="just" defTabSz="609630">
              <a:lnSpc>
                <a:spcPts val="3000"/>
              </a:lnSpc>
            </a:pPr>
            <a:r>
              <a:rPr lang="tr-TR" sz="2000" b="1" spc="22" dirty="0" smtClean="0">
                <a:latin typeface="Century Gothic" panose="020B0502020202020204" pitchFamily="34" charset="0"/>
              </a:rPr>
              <a:t>	Ancak; Tapu belgesi ile birlikte;</a:t>
            </a:r>
          </a:p>
          <a:p>
            <a:pPr algn="just" defTabSz="609630">
              <a:lnSpc>
                <a:spcPts val="3000"/>
              </a:lnSpc>
            </a:pPr>
            <a:endParaRPr lang="en-US" sz="2000" b="1" spc="22" dirty="0">
              <a:latin typeface="Century Gothic" panose="020B0502020202020204" pitchFamily="34" charset="0"/>
            </a:endParaRPr>
          </a:p>
          <a:p>
            <a:pPr algn="just" defTabSz="609630">
              <a:lnSpc>
                <a:spcPts val="3649"/>
              </a:lnSpc>
            </a:pPr>
            <a:endParaRPr lang="en-US" sz="3000" b="1" spc="24" dirty="0">
              <a:latin typeface="Century Gothic" panose="020B0502020202020204" pitchFamily="34" charset="0"/>
            </a:endParaRPr>
          </a:p>
        </p:txBody>
      </p:sp>
      <p:sp>
        <p:nvSpPr>
          <p:cNvPr id="11" name="TextBox 11"/>
          <p:cNvSpPr txBox="1"/>
          <p:nvPr/>
        </p:nvSpPr>
        <p:spPr>
          <a:xfrm>
            <a:off x="975778" y="5470819"/>
            <a:ext cx="9310309" cy="384721"/>
          </a:xfrm>
          <a:prstGeom prst="rect">
            <a:avLst/>
          </a:prstGeom>
        </p:spPr>
        <p:txBody>
          <a:bodyPr wrap="square" lIns="0" tIns="0" rIns="0" bIns="0" rtlCol="0" anchor="t">
            <a:spAutoFit/>
          </a:bodyPr>
          <a:lstStyle/>
          <a:p>
            <a:pPr algn="just" defTabSz="609630">
              <a:lnSpc>
                <a:spcPts val="3000"/>
              </a:lnSpc>
            </a:pPr>
            <a:r>
              <a:rPr lang="tr-TR" sz="2000" b="1" spc="24" dirty="0" smtClean="0">
                <a:latin typeface="Century Gothic" panose="020B0502020202020204" pitchFamily="34" charset="0"/>
              </a:rPr>
              <a:t>      Konularında İlgili İdarelerinden teyit yazısı istenilir.</a:t>
            </a:r>
            <a:endParaRPr lang="tr-TR" sz="3000" b="1" spc="24" dirty="0" smtClean="0">
              <a:solidFill>
                <a:srgbClr val="FFFFFF"/>
              </a:solidFill>
              <a:latin typeface="Century Gothic" panose="020B0502020202020204" pitchFamily="34" charset="0"/>
            </a:endParaRPr>
          </a:p>
        </p:txBody>
      </p:sp>
    </p:spTree>
    <p:extLst>
      <p:ext uri="{BB962C8B-B14F-4D97-AF65-F5344CB8AC3E}">
        <p14:creationId xmlns:p14="http://schemas.microsoft.com/office/powerpoint/2010/main" val="151343593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Metin kutusu 5"/>
          <p:cNvSpPr txBox="1"/>
          <p:nvPr/>
        </p:nvSpPr>
        <p:spPr>
          <a:xfrm>
            <a:off x="731520" y="366415"/>
            <a:ext cx="8981768" cy="523220"/>
          </a:xfrm>
          <a:prstGeom prst="rect">
            <a:avLst/>
          </a:prstGeom>
          <a:noFill/>
        </p:spPr>
        <p:txBody>
          <a:bodyPr wrap="square" rtlCol="0">
            <a:spAutoFit/>
          </a:bodyPr>
          <a:lstStyle/>
          <a:p>
            <a:r>
              <a:rPr lang="tr-TR" sz="2800" dirty="0"/>
              <a:t>İş deneyim belgesinin güncellenmesi </a:t>
            </a:r>
            <a:r>
              <a:rPr lang="tr-TR" sz="2800" dirty="0" smtClean="0"/>
              <a:t>örneği (EKAP sayfası)</a:t>
            </a:r>
            <a:endParaRPr lang="tr-TR" sz="2500" b="1" dirty="0"/>
          </a:p>
        </p:txBody>
      </p:sp>
      <p:pic>
        <p:nvPicPr>
          <p:cNvPr id="2" name="Resim 1"/>
          <p:cNvPicPr>
            <a:picLocks noChangeAspect="1"/>
          </p:cNvPicPr>
          <p:nvPr/>
        </p:nvPicPr>
        <p:blipFill>
          <a:blip r:embed="rId3"/>
          <a:stretch>
            <a:fillRect/>
          </a:stretch>
        </p:blipFill>
        <p:spPr>
          <a:xfrm>
            <a:off x="731520" y="1242124"/>
            <a:ext cx="8220490" cy="5070186"/>
          </a:xfrm>
          <a:prstGeom prst="rect">
            <a:avLst/>
          </a:prstGeom>
        </p:spPr>
      </p:pic>
    </p:spTree>
    <p:extLst>
      <p:ext uri="{BB962C8B-B14F-4D97-AF65-F5344CB8AC3E}">
        <p14:creationId xmlns:p14="http://schemas.microsoft.com/office/powerpoint/2010/main" val="151077974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2" name="Unvan 1"/>
          <p:cNvSpPr>
            <a:spLocks noGrp="1"/>
          </p:cNvSpPr>
          <p:nvPr>
            <p:ph type="ctrTitle"/>
          </p:nvPr>
        </p:nvSpPr>
        <p:spPr>
          <a:xfrm>
            <a:off x="548639" y="225083"/>
            <a:ext cx="9576167" cy="900332"/>
          </a:xfrm>
        </p:spPr>
        <p:txBody>
          <a:bodyPr>
            <a:noAutofit/>
          </a:bodyPr>
          <a:lstStyle/>
          <a:p>
            <a:r>
              <a:rPr lang="tr-TR" sz="6600" b="1" dirty="0" smtClean="0">
                <a:solidFill>
                  <a:srgbClr val="FF0000"/>
                </a:solidFill>
              </a:rPr>
              <a:t>SIKÇA </a:t>
            </a:r>
            <a:r>
              <a:rPr lang="tr-TR" sz="6600" b="1" dirty="0" smtClean="0">
                <a:solidFill>
                  <a:srgbClr val="FF0000"/>
                </a:solidFill>
              </a:rPr>
              <a:t>SORULAN SORULAR</a:t>
            </a:r>
            <a:endParaRPr lang="tr-TR" sz="6600" b="1" dirty="0">
              <a:solidFill>
                <a:srgbClr val="FF0000"/>
              </a:solidFill>
            </a:endParaRPr>
          </a:p>
        </p:txBody>
      </p:sp>
      <p:sp>
        <p:nvSpPr>
          <p:cNvPr id="3" name="Alt Başlık 2"/>
          <p:cNvSpPr>
            <a:spLocks noGrp="1"/>
          </p:cNvSpPr>
          <p:nvPr>
            <p:ph type="subTitle" idx="1"/>
          </p:nvPr>
        </p:nvSpPr>
        <p:spPr/>
        <p:txBody>
          <a:bodyPr>
            <a:normAutofit/>
          </a:bodyPr>
          <a:lstStyle/>
          <a:p>
            <a:r>
              <a:rPr lang="tr-TR" sz="6600" b="1" dirty="0" smtClean="0">
                <a:solidFill>
                  <a:srgbClr val="FF0000"/>
                </a:solidFill>
                <a:latin typeface="Times New Roman" panose="02020603050405020304" pitchFamily="18" charset="0"/>
                <a:cs typeface="Times New Roman" panose="02020603050405020304" pitchFamily="18" charset="0"/>
              </a:rPr>
              <a:t>?</a:t>
            </a:r>
            <a:r>
              <a:rPr lang="tr-TR" sz="6000" b="1" dirty="0" smtClean="0">
                <a:solidFill>
                  <a:srgbClr val="FF0000"/>
                </a:solidFill>
              </a:rPr>
              <a:t>     </a:t>
            </a:r>
            <a:endParaRPr lang="tr-TR" sz="6000" b="1" dirty="0">
              <a:solidFill>
                <a:srgbClr val="FF0000"/>
              </a:solidFill>
            </a:endParaRPr>
          </a:p>
        </p:txBody>
      </p:sp>
      <p:pic>
        <p:nvPicPr>
          <p:cNvPr id="7" name="Resim 6"/>
          <p:cNvPicPr>
            <a:picLocks noChangeAspect="1"/>
          </p:cNvPicPr>
          <p:nvPr/>
        </p:nvPicPr>
        <p:blipFill>
          <a:blip r:embed="rId3"/>
          <a:stretch>
            <a:fillRect/>
          </a:stretch>
        </p:blipFill>
        <p:spPr>
          <a:xfrm>
            <a:off x="896739" y="2152358"/>
            <a:ext cx="9554459" cy="3615398"/>
          </a:xfrm>
          <a:prstGeom prst="rect">
            <a:avLst/>
          </a:prstGeom>
        </p:spPr>
      </p:pic>
    </p:spTree>
    <p:extLst>
      <p:ext uri="{BB962C8B-B14F-4D97-AF65-F5344CB8AC3E}">
        <p14:creationId xmlns:p14="http://schemas.microsoft.com/office/powerpoint/2010/main" val="189314388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 xmlns:a16="http://schemas.microsoft.com/office/drawing/2014/main" id="{B8080662-007E-40C5-91EF-9B6DB211C1C8}"/>
              </a:ext>
            </a:extLst>
          </p:cNvPr>
          <p:cNvSpPr txBox="1"/>
          <p:nvPr/>
        </p:nvSpPr>
        <p:spPr>
          <a:xfrm>
            <a:off x="1552876" y="2875715"/>
            <a:ext cx="8983579" cy="1138773"/>
          </a:xfrm>
          <a:prstGeom prst="rect">
            <a:avLst/>
          </a:prstGeom>
          <a:noFill/>
        </p:spPr>
        <p:txBody>
          <a:bodyPr wrap="square" rtlCol="0">
            <a:spAutoFit/>
          </a:bodyPr>
          <a:lstStyle/>
          <a:p>
            <a:pPr algn="ctr">
              <a:buClr>
                <a:srgbClr val="0675BA"/>
              </a:buClr>
            </a:pPr>
            <a:r>
              <a:rPr lang="tr-TR" sz="4000" b="1" spc="299" dirty="0">
                <a:latin typeface="Century Gothic" panose="020B0502020202020204" pitchFamily="34" charset="0"/>
              </a:rPr>
              <a:t>İŞ </a:t>
            </a:r>
            <a:r>
              <a:rPr lang="tr-TR" sz="4000" b="1" spc="299" dirty="0" smtClean="0">
                <a:latin typeface="Century Gothic" panose="020B0502020202020204" pitchFamily="34" charset="0"/>
              </a:rPr>
              <a:t> DENEYİM BELGELERİ</a:t>
            </a:r>
            <a:endParaRPr lang="en-US" sz="4000" b="1" spc="299" dirty="0">
              <a:latin typeface="Century Gothic" panose="020B0502020202020204" pitchFamily="34" charset="0"/>
            </a:endParaRPr>
          </a:p>
          <a:p>
            <a:pPr algn="ctr">
              <a:buClr>
                <a:srgbClr val="0675BA"/>
              </a:buClr>
            </a:pPr>
            <a:endParaRPr lang="tr-TR" sz="2800" dirty="0">
              <a:latin typeface="Segoe UI Light" panose="020B0502040204020203" pitchFamily="34" charset="0"/>
              <a:cs typeface="Segoe UI Light" panose="020B0502040204020203" pitchFamily="34" charset="0"/>
            </a:endParaRP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10" name="Düz Bağlayıcı 9"/>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628331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Metin kutusu 5"/>
          <p:cNvSpPr txBox="1"/>
          <p:nvPr/>
        </p:nvSpPr>
        <p:spPr>
          <a:xfrm>
            <a:off x="-1628335" y="464984"/>
            <a:ext cx="9631680" cy="523220"/>
          </a:xfrm>
          <a:prstGeom prst="rect">
            <a:avLst/>
          </a:prstGeom>
          <a:noFill/>
        </p:spPr>
        <p:txBody>
          <a:bodyPr wrap="square" rtlCol="0">
            <a:spAutoFit/>
          </a:bodyPr>
          <a:lstStyle/>
          <a:p>
            <a:r>
              <a:rPr lang="tr-TR" sz="2800" b="1" dirty="0"/>
              <a:t> </a:t>
            </a:r>
            <a:endParaRPr lang="tr-TR" sz="2400" b="1" dirty="0"/>
          </a:p>
        </p:txBody>
      </p:sp>
      <p:sp>
        <p:nvSpPr>
          <p:cNvPr id="7" name="TextBox 2"/>
          <p:cNvSpPr txBox="1"/>
          <p:nvPr/>
        </p:nvSpPr>
        <p:spPr>
          <a:xfrm>
            <a:off x="411480" y="1139149"/>
            <a:ext cx="9923400" cy="974626"/>
          </a:xfrm>
          <a:prstGeom prst="rect">
            <a:avLst/>
          </a:prstGeom>
        </p:spPr>
        <p:txBody>
          <a:bodyPr wrap="square" lIns="0" tIns="0" rIns="0" bIns="0" rtlCol="0" anchor="t">
            <a:spAutoFit/>
          </a:bodyPr>
          <a:lstStyle/>
          <a:p>
            <a:pPr algn="ctr" defTabSz="609630">
              <a:lnSpc>
                <a:spcPts val="3840"/>
              </a:lnSpc>
            </a:pPr>
            <a:r>
              <a:rPr lang="en-US" sz="3500" b="1" spc="90" dirty="0">
                <a:solidFill>
                  <a:srgbClr val="FF0000"/>
                </a:solidFill>
                <a:latin typeface="Century Gothic" panose="020B0502020202020204" pitchFamily="34" charset="0"/>
              </a:rPr>
              <a:t>KAT/ARSA KARŞILIĞI İNŞAAT İŞLERİNDE İŞ DENEYİM TUTARININ </a:t>
            </a:r>
            <a:r>
              <a:rPr lang="en-US" sz="3500" b="1" spc="90" dirty="0" smtClean="0">
                <a:solidFill>
                  <a:srgbClr val="FF0000"/>
                </a:solidFill>
                <a:latin typeface="Century Gothic" panose="020B0502020202020204" pitchFamily="34" charset="0"/>
              </a:rPr>
              <a:t>TESPİTİ</a:t>
            </a:r>
            <a:r>
              <a:rPr lang="tr-TR" sz="3500" b="1" spc="90" dirty="0" smtClean="0">
                <a:solidFill>
                  <a:srgbClr val="FF0000"/>
                </a:solidFill>
                <a:latin typeface="Century Gothic" panose="020B0502020202020204" pitchFamily="34" charset="0"/>
              </a:rPr>
              <a:t> NASIL YAPILIR?</a:t>
            </a:r>
            <a:endParaRPr lang="en-US" sz="3500" b="1" spc="90" dirty="0">
              <a:solidFill>
                <a:srgbClr val="FF0000"/>
              </a:solidFill>
              <a:latin typeface="Century Gothic" panose="020B0502020202020204" pitchFamily="34" charset="0"/>
            </a:endParaRPr>
          </a:p>
        </p:txBody>
      </p:sp>
      <p:sp>
        <p:nvSpPr>
          <p:cNvPr id="8" name="TextBox 11"/>
          <p:cNvSpPr txBox="1"/>
          <p:nvPr/>
        </p:nvSpPr>
        <p:spPr>
          <a:xfrm>
            <a:off x="731520" y="2419644"/>
            <a:ext cx="10441305" cy="3462486"/>
          </a:xfrm>
          <a:prstGeom prst="rect">
            <a:avLst/>
          </a:prstGeom>
        </p:spPr>
        <p:txBody>
          <a:bodyPr wrap="square" lIns="0" tIns="0" rIns="0" bIns="0" rtlCol="0" anchor="t">
            <a:spAutoFit/>
          </a:bodyPr>
          <a:lstStyle/>
          <a:p>
            <a:pPr algn="just" defTabSz="609630">
              <a:lnSpc>
                <a:spcPts val="3000"/>
              </a:lnSpc>
            </a:pPr>
            <a:r>
              <a:rPr lang="en-US" sz="3000" b="1" spc="24" dirty="0" smtClean="0">
                <a:latin typeface="Century Gothic" panose="020B0502020202020204" pitchFamily="34" charset="0"/>
              </a:rPr>
              <a:t>Kat </a:t>
            </a:r>
            <a:r>
              <a:rPr lang="en-US" sz="3000" b="1" spc="24" dirty="0" err="1">
                <a:latin typeface="Century Gothic" panose="020B0502020202020204" pitchFamily="34" charset="0"/>
              </a:rPr>
              <a:t>ve</a:t>
            </a:r>
            <a:r>
              <a:rPr lang="en-US" sz="3000" b="1" spc="24" dirty="0">
                <a:latin typeface="Century Gothic" panose="020B0502020202020204" pitchFamily="34" charset="0"/>
              </a:rPr>
              <a:t>/</a:t>
            </a:r>
            <a:r>
              <a:rPr lang="en-US" sz="3000" b="1" spc="24" dirty="0" err="1">
                <a:latin typeface="Century Gothic" panose="020B0502020202020204" pitchFamily="34" charset="0"/>
              </a:rPr>
              <a:t>veya</a:t>
            </a:r>
            <a:r>
              <a:rPr lang="en-US" sz="3000" b="1" spc="24" dirty="0">
                <a:latin typeface="Century Gothic" panose="020B0502020202020204" pitchFamily="34" charset="0"/>
              </a:rPr>
              <a:t> </a:t>
            </a:r>
            <a:r>
              <a:rPr lang="en-US" sz="3000" b="1" spc="24" dirty="0" err="1">
                <a:latin typeface="Century Gothic" panose="020B0502020202020204" pitchFamily="34" charset="0"/>
              </a:rPr>
              <a:t>arsa</a:t>
            </a:r>
            <a:r>
              <a:rPr lang="en-US" sz="3000" b="1" spc="24" dirty="0">
                <a:latin typeface="Century Gothic" panose="020B0502020202020204" pitchFamily="34" charset="0"/>
              </a:rPr>
              <a:t> </a:t>
            </a:r>
            <a:r>
              <a:rPr lang="en-US" sz="3000" b="1" spc="24" dirty="0" err="1">
                <a:latin typeface="Century Gothic" panose="020B0502020202020204" pitchFamily="34" charset="0"/>
              </a:rPr>
              <a:t>karşılığı</a:t>
            </a:r>
            <a:r>
              <a:rPr lang="en-US" sz="3000" b="1" spc="24" dirty="0">
                <a:latin typeface="Century Gothic" panose="020B0502020202020204" pitchFamily="34" charset="0"/>
              </a:rPr>
              <a:t> </a:t>
            </a:r>
            <a:r>
              <a:rPr lang="en-US" sz="3000" b="1" spc="24" dirty="0" err="1">
                <a:latin typeface="Century Gothic" panose="020B0502020202020204" pitchFamily="34" charset="0"/>
              </a:rPr>
              <a:t>inşaat</a:t>
            </a:r>
            <a:r>
              <a:rPr lang="en-US" sz="3000" b="1" spc="24" dirty="0">
                <a:latin typeface="Century Gothic" panose="020B0502020202020204" pitchFamily="34" charset="0"/>
              </a:rPr>
              <a:t> </a:t>
            </a:r>
            <a:r>
              <a:rPr lang="en-US" sz="3000" b="1" spc="24" dirty="0" err="1">
                <a:latin typeface="Century Gothic" panose="020B0502020202020204" pitchFamily="34" charset="0"/>
              </a:rPr>
              <a:t>işlerine</a:t>
            </a:r>
            <a:r>
              <a:rPr lang="en-US" sz="3000" b="1" spc="24" dirty="0">
                <a:latin typeface="Century Gothic" panose="020B0502020202020204" pitchFamily="34" charset="0"/>
              </a:rPr>
              <a:t> </a:t>
            </a:r>
            <a:r>
              <a:rPr lang="en-US" sz="3000" b="1" spc="24" dirty="0" err="1">
                <a:latin typeface="Century Gothic" panose="020B0502020202020204" pitchFamily="34" charset="0"/>
              </a:rPr>
              <a:t>ilişkin</a:t>
            </a:r>
            <a:r>
              <a:rPr lang="en-US" sz="3000" b="1" spc="24" dirty="0">
                <a:latin typeface="Century Gothic" panose="020B0502020202020204" pitchFamily="34" charset="0"/>
              </a:rPr>
              <a:t> </a:t>
            </a:r>
            <a:r>
              <a:rPr lang="en-US" sz="3000" b="1" spc="24" dirty="0" err="1">
                <a:latin typeface="Century Gothic" panose="020B0502020202020204" pitchFamily="34" charset="0"/>
              </a:rPr>
              <a:t>iş</a:t>
            </a:r>
            <a:r>
              <a:rPr lang="en-US" sz="3000" b="1" spc="24" dirty="0">
                <a:latin typeface="Century Gothic" panose="020B0502020202020204" pitchFamily="34" charset="0"/>
              </a:rPr>
              <a:t> </a:t>
            </a:r>
            <a:r>
              <a:rPr lang="en-US" sz="3000" b="1" spc="24" dirty="0" err="1">
                <a:latin typeface="Century Gothic" panose="020B0502020202020204" pitchFamily="34" charset="0"/>
              </a:rPr>
              <a:t>deneyim</a:t>
            </a:r>
            <a:r>
              <a:rPr lang="en-US" sz="3000" b="1" spc="24" dirty="0">
                <a:latin typeface="Century Gothic" panose="020B0502020202020204" pitchFamily="34" charset="0"/>
              </a:rPr>
              <a:t> </a:t>
            </a:r>
            <a:r>
              <a:rPr lang="en-US" sz="3000" b="1" spc="24" dirty="0" err="1">
                <a:latin typeface="Century Gothic" panose="020B0502020202020204" pitchFamily="34" charset="0"/>
              </a:rPr>
              <a:t>tutarının</a:t>
            </a:r>
            <a:r>
              <a:rPr lang="en-US" sz="3000" b="1" spc="24" dirty="0">
                <a:latin typeface="Century Gothic" panose="020B0502020202020204" pitchFamily="34" charset="0"/>
              </a:rPr>
              <a:t> </a:t>
            </a:r>
            <a:r>
              <a:rPr lang="en-US" sz="3000" b="1" spc="24" dirty="0" err="1">
                <a:latin typeface="Century Gothic" panose="020B0502020202020204" pitchFamily="34" charset="0"/>
              </a:rPr>
              <a:t>tespitinde</a:t>
            </a:r>
            <a:r>
              <a:rPr lang="en-US" sz="3000" b="1" spc="24" dirty="0">
                <a:latin typeface="Century Gothic" panose="020B0502020202020204" pitchFamily="34" charset="0"/>
              </a:rPr>
              <a:t>, </a:t>
            </a:r>
            <a:r>
              <a:rPr lang="en-US" sz="3000" b="1" spc="24" dirty="0" err="1" smtClean="0">
                <a:latin typeface="Century Gothic" panose="020B0502020202020204" pitchFamily="34" charset="0"/>
              </a:rPr>
              <a:t>yapı</a:t>
            </a:r>
            <a:r>
              <a:rPr lang="en-US" sz="3000" b="1" spc="24" dirty="0" smtClean="0">
                <a:latin typeface="Century Gothic" panose="020B0502020202020204" pitchFamily="34" charset="0"/>
              </a:rPr>
              <a:t> </a:t>
            </a:r>
            <a:r>
              <a:rPr lang="en-US" sz="3000" b="1" spc="24" dirty="0" err="1" smtClean="0">
                <a:latin typeface="Century Gothic" panose="020B0502020202020204" pitchFamily="34" charset="0"/>
              </a:rPr>
              <a:t>ruhsatında</a:t>
            </a:r>
            <a:r>
              <a:rPr lang="en-US" sz="3000" b="1" spc="24" dirty="0" smtClean="0">
                <a:latin typeface="Century Gothic" panose="020B0502020202020204" pitchFamily="34" charset="0"/>
              </a:rPr>
              <a:t> </a:t>
            </a:r>
            <a:r>
              <a:rPr lang="en-US" sz="3000" b="1" spc="24" dirty="0" err="1" smtClean="0">
                <a:latin typeface="Century Gothic" panose="020B0502020202020204" pitchFamily="34" charset="0"/>
              </a:rPr>
              <a:t>belirtilen</a:t>
            </a:r>
            <a:r>
              <a:rPr lang="en-US" sz="3000" b="1" spc="24" dirty="0" smtClean="0">
                <a:latin typeface="Century Gothic" panose="020B0502020202020204" pitchFamily="34" charset="0"/>
              </a:rPr>
              <a:t> </a:t>
            </a:r>
            <a:r>
              <a:rPr lang="en-US" sz="3000" b="1" spc="24" dirty="0" err="1" smtClean="0">
                <a:latin typeface="Century Gothic" panose="020B0502020202020204" pitchFamily="34" charset="0"/>
              </a:rPr>
              <a:t>inşaatın</a:t>
            </a:r>
            <a:r>
              <a:rPr lang="en-US" sz="3000" b="1" spc="24" dirty="0" smtClean="0">
                <a:latin typeface="Century Gothic" panose="020B0502020202020204" pitchFamily="34" charset="0"/>
              </a:rPr>
              <a:t> </a:t>
            </a:r>
            <a:r>
              <a:rPr lang="en-US" sz="3000" b="1" spc="24" dirty="0" err="1" smtClean="0">
                <a:latin typeface="Century Gothic" panose="020B0502020202020204" pitchFamily="34" charset="0"/>
              </a:rPr>
              <a:t>yüzölçümü</a:t>
            </a:r>
            <a:r>
              <a:rPr lang="en-US" sz="3000" b="1" spc="24" dirty="0" smtClean="0">
                <a:latin typeface="Century Gothic" panose="020B0502020202020204" pitchFamily="34" charset="0"/>
              </a:rPr>
              <a:t> </a:t>
            </a:r>
            <a:r>
              <a:rPr lang="en-US" sz="3000" b="1" spc="24" dirty="0" err="1">
                <a:latin typeface="Century Gothic" panose="020B0502020202020204" pitchFamily="34" charset="0"/>
              </a:rPr>
              <a:t>ile</a:t>
            </a:r>
            <a:r>
              <a:rPr lang="en-US" sz="3000" b="1" spc="24" dirty="0">
                <a:latin typeface="Century Gothic" panose="020B0502020202020204" pitchFamily="34" charset="0"/>
              </a:rPr>
              <a:t> </a:t>
            </a:r>
            <a:r>
              <a:rPr lang="en-US" sz="3000" b="1" spc="24" dirty="0" err="1">
                <a:latin typeface="Century Gothic" panose="020B0502020202020204" pitchFamily="34" charset="0"/>
              </a:rPr>
              <a:t>sözleşmenin</a:t>
            </a:r>
            <a:r>
              <a:rPr lang="en-US" sz="3000" b="1" spc="24" dirty="0">
                <a:latin typeface="Century Gothic" panose="020B0502020202020204" pitchFamily="34" charset="0"/>
              </a:rPr>
              <a:t> </a:t>
            </a:r>
            <a:r>
              <a:rPr lang="en-US" sz="3000" b="1" spc="24" dirty="0" err="1">
                <a:latin typeface="Century Gothic" panose="020B0502020202020204" pitchFamily="34" charset="0"/>
              </a:rPr>
              <a:t>imzalandığı</a:t>
            </a:r>
            <a:r>
              <a:rPr lang="en-US" sz="3000" b="1" spc="24" dirty="0">
                <a:latin typeface="Century Gothic" panose="020B0502020202020204" pitchFamily="34" charset="0"/>
              </a:rPr>
              <a:t> </a:t>
            </a:r>
            <a:r>
              <a:rPr lang="en-US" sz="3000" b="1" spc="24" dirty="0" err="1">
                <a:latin typeface="Century Gothic" panose="020B0502020202020204" pitchFamily="34" charset="0"/>
              </a:rPr>
              <a:t>yıla</a:t>
            </a:r>
            <a:r>
              <a:rPr lang="en-US" sz="3000" b="1" spc="24" dirty="0">
                <a:latin typeface="Century Gothic" panose="020B0502020202020204" pitchFamily="34" charset="0"/>
              </a:rPr>
              <a:t> </a:t>
            </a:r>
            <a:r>
              <a:rPr lang="en-US" sz="3000" b="1" spc="24" dirty="0" err="1">
                <a:latin typeface="Century Gothic" panose="020B0502020202020204" pitchFamily="34" charset="0"/>
              </a:rPr>
              <a:t>ait</a:t>
            </a:r>
            <a:r>
              <a:rPr lang="en-US" sz="3000" b="1" spc="24" dirty="0">
                <a:latin typeface="Century Gothic" panose="020B0502020202020204" pitchFamily="34" charset="0"/>
              </a:rPr>
              <a:t> </a:t>
            </a:r>
            <a:r>
              <a:rPr lang="en-US" sz="3000" b="1" spc="24" dirty="0" err="1">
                <a:latin typeface="Century Gothic" panose="020B0502020202020204" pitchFamily="34" charset="0"/>
              </a:rPr>
              <a:t>Çevre</a:t>
            </a:r>
            <a:r>
              <a:rPr lang="en-US" sz="3000" b="1" spc="24" dirty="0">
                <a:latin typeface="Century Gothic" panose="020B0502020202020204" pitchFamily="34" charset="0"/>
              </a:rPr>
              <a:t> </a:t>
            </a:r>
            <a:r>
              <a:rPr lang="en-US" sz="3000" b="1" spc="24" dirty="0" err="1">
                <a:latin typeface="Century Gothic" panose="020B0502020202020204" pitchFamily="34" charset="0"/>
              </a:rPr>
              <a:t>ve</a:t>
            </a:r>
            <a:r>
              <a:rPr lang="en-US" sz="3000" b="1" spc="24" dirty="0">
                <a:latin typeface="Century Gothic" panose="020B0502020202020204" pitchFamily="34" charset="0"/>
              </a:rPr>
              <a:t> </a:t>
            </a:r>
            <a:r>
              <a:rPr lang="en-US" sz="3000" b="1" spc="24" dirty="0" err="1">
                <a:latin typeface="Century Gothic" panose="020B0502020202020204" pitchFamily="34" charset="0"/>
              </a:rPr>
              <a:t>Şehircilik</a:t>
            </a:r>
            <a:r>
              <a:rPr lang="en-US" sz="3000" b="1" spc="24" dirty="0">
                <a:latin typeface="Century Gothic" panose="020B0502020202020204" pitchFamily="34" charset="0"/>
              </a:rPr>
              <a:t> </a:t>
            </a:r>
            <a:r>
              <a:rPr lang="en-US" sz="3000" b="1" spc="24" dirty="0" err="1">
                <a:latin typeface="Century Gothic" panose="020B0502020202020204" pitchFamily="34" charset="0"/>
              </a:rPr>
              <a:t>Bakanlığının</a:t>
            </a:r>
            <a:r>
              <a:rPr lang="en-US" sz="3000" b="1" spc="24" dirty="0">
                <a:latin typeface="Century Gothic" panose="020B0502020202020204" pitchFamily="34" charset="0"/>
              </a:rPr>
              <a:t> </a:t>
            </a:r>
            <a:r>
              <a:rPr lang="en-US" sz="3000" b="1" spc="24" dirty="0" err="1">
                <a:latin typeface="Century Gothic" panose="020B0502020202020204" pitchFamily="34" charset="0"/>
              </a:rPr>
              <a:t>Mimarlık</a:t>
            </a:r>
            <a:r>
              <a:rPr lang="en-US" sz="3000" b="1" spc="24" dirty="0">
                <a:latin typeface="Century Gothic" panose="020B0502020202020204" pitchFamily="34" charset="0"/>
              </a:rPr>
              <a:t> </a:t>
            </a:r>
            <a:r>
              <a:rPr lang="en-US" sz="3000" b="1" spc="24" dirty="0" err="1">
                <a:latin typeface="Century Gothic" panose="020B0502020202020204" pitchFamily="34" charset="0"/>
              </a:rPr>
              <a:t>ve</a:t>
            </a:r>
            <a:r>
              <a:rPr lang="en-US" sz="3000" b="1" spc="24" dirty="0">
                <a:latin typeface="Century Gothic" panose="020B0502020202020204" pitchFamily="34" charset="0"/>
              </a:rPr>
              <a:t> </a:t>
            </a:r>
            <a:r>
              <a:rPr lang="en-US" sz="3000" b="1" spc="24" dirty="0" err="1">
                <a:latin typeface="Century Gothic" panose="020B0502020202020204" pitchFamily="34" charset="0"/>
              </a:rPr>
              <a:t>Mühendislik</a:t>
            </a:r>
            <a:r>
              <a:rPr lang="en-US" sz="3000" b="1" spc="24" dirty="0">
                <a:latin typeface="Century Gothic" panose="020B0502020202020204" pitchFamily="34" charset="0"/>
              </a:rPr>
              <a:t> </a:t>
            </a:r>
            <a:r>
              <a:rPr lang="en-US" sz="3000" b="1" spc="24" dirty="0" err="1">
                <a:latin typeface="Century Gothic" panose="020B0502020202020204" pitchFamily="34" charset="0"/>
              </a:rPr>
              <a:t>Hizmet</a:t>
            </a:r>
            <a:r>
              <a:rPr lang="en-US" sz="3000" b="1" spc="24" dirty="0">
                <a:latin typeface="Century Gothic" panose="020B0502020202020204" pitchFamily="34" charset="0"/>
              </a:rPr>
              <a:t> </a:t>
            </a:r>
            <a:r>
              <a:rPr lang="en-US" sz="3000" b="1" spc="24" dirty="0" err="1">
                <a:latin typeface="Century Gothic" panose="020B0502020202020204" pitchFamily="34" charset="0"/>
              </a:rPr>
              <a:t>Bedellerinin</a:t>
            </a:r>
            <a:r>
              <a:rPr lang="en-US" sz="3000" b="1" spc="24" dirty="0">
                <a:latin typeface="Century Gothic" panose="020B0502020202020204" pitchFamily="34" charset="0"/>
              </a:rPr>
              <a:t> </a:t>
            </a:r>
            <a:r>
              <a:rPr lang="en-US" sz="3000" b="1" spc="24" dirty="0" err="1">
                <a:latin typeface="Century Gothic" panose="020B0502020202020204" pitchFamily="34" charset="0"/>
              </a:rPr>
              <a:t>Hesabında</a:t>
            </a:r>
            <a:r>
              <a:rPr lang="en-US" sz="3000" b="1" spc="24" dirty="0">
                <a:latin typeface="Century Gothic" panose="020B0502020202020204" pitchFamily="34" charset="0"/>
              </a:rPr>
              <a:t> </a:t>
            </a:r>
            <a:r>
              <a:rPr lang="en-US" sz="3000" b="1" spc="24" dirty="0" err="1">
                <a:latin typeface="Century Gothic" panose="020B0502020202020204" pitchFamily="34" charset="0"/>
              </a:rPr>
              <a:t>Kullanılacak</a:t>
            </a:r>
            <a:r>
              <a:rPr lang="en-US" sz="3000" b="1" spc="24" dirty="0">
                <a:latin typeface="Century Gothic" panose="020B0502020202020204" pitchFamily="34" charset="0"/>
              </a:rPr>
              <a:t> </a:t>
            </a:r>
            <a:r>
              <a:rPr lang="en-US" sz="3000" b="1" spc="24" dirty="0" err="1">
                <a:latin typeface="Century Gothic" panose="020B0502020202020204" pitchFamily="34" charset="0"/>
              </a:rPr>
              <a:t>Yapı</a:t>
            </a:r>
            <a:r>
              <a:rPr lang="en-US" sz="3000" b="1" spc="24" dirty="0">
                <a:latin typeface="Century Gothic" panose="020B0502020202020204" pitchFamily="34" charset="0"/>
              </a:rPr>
              <a:t> </a:t>
            </a:r>
            <a:r>
              <a:rPr lang="en-US" sz="3000" b="1" spc="24" dirty="0" err="1">
                <a:latin typeface="Century Gothic" panose="020B0502020202020204" pitchFamily="34" charset="0"/>
              </a:rPr>
              <a:t>Yaklaşık</a:t>
            </a:r>
            <a:r>
              <a:rPr lang="en-US" sz="3000" b="1" spc="24" dirty="0">
                <a:latin typeface="Century Gothic" panose="020B0502020202020204" pitchFamily="34" charset="0"/>
              </a:rPr>
              <a:t> </a:t>
            </a:r>
            <a:r>
              <a:rPr lang="en-US" sz="3000" b="1" spc="24" dirty="0" err="1">
                <a:latin typeface="Century Gothic" panose="020B0502020202020204" pitchFamily="34" charset="0"/>
              </a:rPr>
              <a:t>Birim</a:t>
            </a:r>
            <a:r>
              <a:rPr lang="en-US" sz="3000" b="1" spc="24" dirty="0">
                <a:latin typeface="Century Gothic" panose="020B0502020202020204" pitchFamily="34" charset="0"/>
              </a:rPr>
              <a:t> </a:t>
            </a:r>
            <a:r>
              <a:rPr lang="en-US" sz="3000" b="1" spc="24" dirty="0" err="1">
                <a:latin typeface="Century Gothic" panose="020B0502020202020204" pitchFamily="34" charset="0"/>
              </a:rPr>
              <a:t>Maliyetleri</a:t>
            </a:r>
            <a:r>
              <a:rPr lang="en-US" sz="3000" b="1" spc="24" dirty="0">
                <a:latin typeface="Century Gothic" panose="020B0502020202020204" pitchFamily="34" charset="0"/>
              </a:rPr>
              <a:t> </a:t>
            </a:r>
            <a:r>
              <a:rPr lang="en-US" sz="3000" b="1" spc="24" dirty="0" err="1">
                <a:latin typeface="Century Gothic" panose="020B0502020202020204" pitchFamily="34" charset="0"/>
              </a:rPr>
              <a:t>Hakkında</a:t>
            </a:r>
            <a:r>
              <a:rPr lang="en-US" sz="3000" b="1" spc="24" dirty="0">
                <a:latin typeface="Century Gothic" panose="020B0502020202020204" pitchFamily="34" charset="0"/>
              </a:rPr>
              <a:t> </a:t>
            </a:r>
            <a:r>
              <a:rPr lang="en-US" sz="3000" b="1" spc="24" dirty="0" err="1">
                <a:latin typeface="Century Gothic" panose="020B0502020202020204" pitchFamily="34" charset="0"/>
              </a:rPr>
              <a:t>Tebliğde</a:t>
            </a:r>
            <a:r>
              <a:rPr lang="en-US" sz="3000" b="1" spc="24" dirty="0">
                <a:latin typeface="Century Gothic" panose="020B0502020202020204" pitchFamily="34" charset="0"/>
              </a:rPr>
              <a:t> </a:t>
            </a:r>
            <a:r>
              <a:rPr lang="en-US" sz="3000" b="1" spc="24" dirty="0" err="1">
                <a:latin typeface="Century Gothic" panose="020B0502020202020204" pitchFamily="34" charset="0"/>
              </a:rPr>
              <a:t>inşaatın</a:t>
            </a:r>
            <a:r>
              <a:rPr lang="en-US" sz="3000" b="1" spc="24" dirty="0">
                <a:latin typeface="Century Gothic" panose="020B0502020202020204" pitchFamily="34" charset="0"/>
              </a:rPr>
              <a:t> </a:t>
            </a:r>
            <a:r>
              <a:rPr lang="en-US" sz="3000" b="1" spc="24" dirty="0" err="1">
                <a:latin typeface="Century Gothic" panose="020B0502020202020204" pitchFamily="34" charset="0"/>
              </a:rPr>
              <a:t>sınıfına</a:t>
            </a:r>
            <a:r>
              <a:rPr lang="en-US" sz="3000" b="1" spc="24" dirty="0">
                <a:latin typeface="Century Gothic" panose="020B0502020202020204" pitchFamily="34" charset="0"/>
              </a:rPr>
              <a:t> </a:t>
            </a:r>
            <a:r>
              <a:rPr lang="en-US" sz="3000" b="1" spc="24" dirty="0" err="1">
                <a:latin typeface="Century Gothic" panose="020B0502020202020204" pitchFamily="34" charset="0"/>
              </a:rPr>
              <a:t>ve</a:t>
            </a:r>
            <a:r>
              <a:rPr lang="en-US" sz="3000" b="1" spc="24" dirty="0">
                <a:latin typeface="Century Gothic" panose="020B0502020202020204" pitchFamily="34" charset="0"/>
              </a:rPr>
              <a:t> </a:t>
            </a:r>
            <a:r>
              <a:rPr lang="en-US" sz="3000" b="1" spc="24" dirty="0" err="1">
                <a:latin typeface="Century Gothic" panose="020B0502020202020204" pitchFamily="34" charset="0"/>
              </a:rPr>
              <a:t>grubuna</a:t>
            </a:r>
            <a:r>
              <a:rPr lang="en-US" sz="3000" b="1" spc="24" dirty="0">
                <a:latin typeface="Century Gothic" panose="020B0502020202020204" pitchFamily="34" charset="0"/>
              </a:rPr>
              <a:t> </a:t>
            </a:r>
            <a:r>
              <a:rPr lang="en-US" sz="3000" b="1" spc="24" dirty="0" err="1">
                <a:latin typeface="Century Gothic" panose="020B0502020202020204" pitchFamily="34" charset="0"/>
              </a:rPr>
              <a:t>göre</a:t>
            </a:r>
            <a:r>
              <a:rPr lang="en-US" sz="3000" b="1" spc="24" dirty="0">
                <a:latin typeface="Century Gothic" panose="020B0502020202020204" pitchFamily="34" charset="0"/>
              </a:rPr>
              <a:t> </a:t>
            </a:r>
            <a:r>
              <a:rPr lang="en-US" sz="3000" b="1" spc="24" dirty="0" err="1">
                <a:latin typeface="Century Gothic" panose="020B0502020202020204" pitchFamily="34" charset="0"/>
              </a:rPr>
              <a:t>belirlenen</a:t>
            </a:r>
            <a:r>
              <a:rPr lang="en-US" sz="3000" b="1" spc="24" dirty="0">
                <a:latin typeface="Century Gothic" panose="020B0502020202020204" pitchFamily="34" charset="0"/>
              </a:rPr>
              <a:t> </a:t>
            </a:r>
            <a:r>
              <a:rPr lang="en-US" sz="3000" b="1" spc="24" dirty="0" err="1">
                <a:latin typeface="Century Gothic" panose="020B0502020202020204" pitchFamily="34" charset="0"/>
              </a:rPr>
              <a:t>yapı</a:t>
            </a:r>
            <a:r>
              <a:rPr lang="en-US" sz="3000" b="1" spc="24" dirty="0">
                <a:latin typeface="Century Gothic" panose="020B0502020202020204" pitchFamily="34" charset="0"/>
              </a:rPr>
              <a:t> </a:t>
            </a:r>
            <a:r>
              <a:rPr lang="en-US" sz="3000" b="1" spc="24" dirty="0" err="1">
                <a:latin typeface="Century Gothic" panose="020B0502020202020204" pitchFamily="34" charset="0"/>
              </a:rPr>
              <a:t>birim</a:t>
            </a:r>
            <a:r>
              <a:rPr lang="en-US" sz="3000" b="1" spc="24" dirty="0">
                <a:latin typeface="Century Gothic" panose="020B0502020202020204" pitchFamily="34" charset="0"/>
              </a:rPr>
              <a:t> </a:t>
            </a:r>
            <a:r>
              <a:rPr lang="en-US" sz="3000" b="1" spc="24" dirty="0" err="1">
                <a:latin typeface="Century Gothic" panose="020B0502020202020204" pitchFamily="34" charset="0"/>
              </a:rPr>
              <a:t>maliyetinin</a:t>
            </a:r>
            <a:r>
              <a:rPr lang="en-US" sz="3000" b="1" spc="24" dirty="0">
                <a:latin typeface="Century Gothic" panose="020B0502020202020204" pitchFamily="34" charset="0"/>
              </a:rPr>
              <a:t> </a:t>
            </a:r>
            <a:r>
              <a:rPr lang="en-US" sz="3000" b="1" spc="24" dirty="0" err="1">
                <a:latin typeface="Century Gothic" panose="020B0502020202020204" pitchFamily="34" charset="0"/>
              </a:rPr>
              <a:t>çarpılması</a:t>
            </a:r>
            <a:r>
              <a:rPr lang="en-US" sz="3000" b="1" spc="24" dirty="0">
                <a:latin typeface="Century Gothic" panose="020B0502020202020204" pitchFamily="34" charset="0"/>
              </a:rPr>
              <a:t> </a:t>
            </a:r>
            <a:r>
              <a:rPr lang="en-US" sz="3000" b="1" spc="24" dirty="0" err="1">
                <a:latin typeface="Century Gothic" panose="020B0502020202020204" pitchFamily="34" charset="0"/>
              </a:rPr>
              <a:t>suretiyle</a:t>
            </a:r>
            <a:r>
              <a:rPr lang="en-US" sz="3000" b="1" spc="24" dirty="0">
                <a:latin typeface="Century Gothic" panose="020B0502020202020204" pitchFamily="34" charset="0"/>
              </a:rPr>
              <a:t> </a:t>
            </a:r>
            <a:r>
              <a:rPr lang="en-US" sz="3000" b="1" spc="24" dirty="0" err="1">
                <a:latin typeface="Century Gothic" panose="020B0502020202020204" pitchFamily="34" charset="0"/>
              </a:rPr>
              <a:t>hesaplanan</a:t>
            </a:r>
            <a:r>
              <a:rPr lang="en-US" sz="3000" b="1" spc="24" dirty="0">
                <a:latin typeface="Century Gothic" panose="020B0502020202020204" pitchFamily="34" charset="0"/>
              </a:rPr>
              <a:t> </a:t>
            </a:r>
            <a:r>
              <a:rPr lang="en-US" sz="3000" b="1" spc="24" dirty="0" err="1">
                <a:latin typeface="Century Gothic" panose="020B0502020202020204" pitchFamily="34" charset="0"/>
              </a:rPr>
              <a:t>bedelin</a:t>
            </a:r>
            <a:r>
              <a:rPr lang="en-US" sz="3000" b="1" spc="24" dirty="0">
                <a:latin typeface="Century Gothic" panose="020B0502020202020204" pitchFamily="34" charset="0"/>
              </a:rPr>
              <a:t> </a:t>
            </a:r>
            <a:r>
              <a:rPr lang="en-US" sz="3000" b="1" spc="24" dirty="0">
                <a:solidFill>
                  <a:srgbClr val="FF0000"/>
                </a:solidFill>
                <a:latin typeface="Times New Roman" panose="02020603050405020304" pitchFamily="18" charset="0"/>
                <a:cs typeface="Times New Roman" panose="02020603050405020304" pitchFamily="18" charset="0"/>
              </a:rPr>
              <a:t>% 60’ı </a:t>
            </a:r>
            <a:r>
              <a:rPr lang="en-US" sz="3000" b="1" spc="24" dirty="0" err="1">
                <a:latin typeface="Century Gothic" panose="020B0502020202020204" pitchFamily="34" charset="0"/>
              </a:rPr>
              <a:t>esas</a:t>
            </a:r>
            <a:r>
              <a:rPr lang="en-US" sz="3000" b="1" spc="24" dirty="0">
                <a:latin typeface="Century Gothic" panose="020B0502020202020204" pitchFamily="34" charset="0"/>
              </a:rPr>
              <a:t> </a:t>
            </a:r>
            <a:r>
              <a:rPr lang="en-US" sz="3000" b="1" spc="24" dirty="0" err="1">
                <a:latin typeface="Century Gothic" panose="020B0502020202020204" pitchFamily="34" charset="0"/>
              </a:rPr>
              <a:t>alınır</a:t>
            </a:r>
            <a:r>
              <a:rPr lang="en-US" sz="3000" b="1" spc="24" dirty="0" smtClean="0">
                <a:latin typeface="Century Gothic" panose="020B0502020202020204" pitchFamily="34" charset="0"/>
              </a:rPr>
              <a:t>.</a:t>
            </a:r>
            <a:endParaRPr lang="tr-TR" sz="3000" b="1" spc="24" dirty="0" smtClean="0">
              <a:solidFill>
                <a:srgbClr val="FFFFFF"/>
              </a:solidFill>
              <a:latin typeface="Century Gothic" panose="020B0502020202020204" pitchFamily="34" charset="0"/>
            </a:endParaRPr>
          </a:p>
        </p:txBody>
      </p:sp>
    </p:spTree>
    <p:extLst>
      <p:ext uri="{BB962C8B-B14F-4D97-AF65-F5344CB8AC3E}">
        <p14:creationId xmlns:p14="http://schemas.microsoft.com/office/powerpoint/2010/main" val="7134306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TextBox 14"/>
          <p:cNvSpPr txBox="1"/>
          <p:nvPr/>
        </p:nvSpPr>
        <p:spPr>
          <a:xfrm>
            <a:off x="704191" y="1344648"/>
            <a:ext cx="9564765" cy="984885"/>
          </a:xfrm>
          <a:prstGeom prst="rect">
            <a:avLst/>
          </a:prstGeom>
        </p:spPr>
        <p:txBody>
          <a:bodyPr wrap="square" lIns="0" tIns="0" rIns="0" bIns="0" rtlCol="0" anchor="t">
            <a:spAutoFit/>
          </a:bodyPr>
          <a:lstStyle/>
          <a:p>
            <a:r>
              <a:rPr lang="tr-TR" sz="3200" b="1" dirty="0">
                <a:solidFill>
                  <a:srgbClr val="FF0000"/>
                </a:solidFill>
              </a:rPr>
              <a:t>ŞAHSİ İŞ </a:t>
            </a:r>
            <a:r>
              <a:rPr lang="tr-TR" sz="3200" b="1" dirty="0" smtClean="0">
                <a:solidFill>
                  <a:srgbClr val="FF0000"/>
                </a:solidFill>
              </a:rPr>
              <a:t>DENEYİMLERİ </a:t>
            </a:r>
            <a:r>
              <a:rPr lang="tr-TR" sz="3200" b="1" dirty="0">
                <a:solidFill>
                  <a:srgbClr val="FF0000"/>
                </a:solidFill>
              </a:rPr>
              <a:t>TÜZEL KİŞİLER TARAFINDAN KULLANILABİLİR Mİ</a:t>
            </a:r>
            <a:r>
              <a:rPr lang="tr-TR" sz="3200" b="1" dirty="0" smtClean="0">
                <a:solidFill>
                  <a:srgbClr val="FF0000"/>
                </a:solidFill>
              </a:rPr>
              <a:t>?</a:t>
            </a:r>
            <a:endParaRPr lang="en-US" sz="3000" b="1" spc="22" dirty="0">
              <a:latin typeface="Century Gothic" panose="020B0502020202020204" pitchFamily="34" charset="0"/>
            </a:endParaRPr>
          </a:p>
        </p:txBody>
      </p:sp>
      <p:grpSp>
        <p:nvGrpSpPr>
          <p:cNvPr id="10" name="Group 12"/>
          <p:cNvGrpSpPr/>
          <p:nvPr/>
        </p:nvGrpSpPr>
        <p:grpSpPr>
          <a:xfrm>
            <a:off x="722237" y="859693"/>
            <a:ext cx="10325759" cy="4204676"/>
            <a:chOff x="-304802" y="-47625"/>
            <a:chExt cx="20651518" cy="8131678"/>
          </a:xfrm>
        </p:grpSpPr>
        <p:sp>
          <p:nvSpPr>
            <p:cNvPr id="11" name="TextBox 13"/>
            <p:cNvSpPr txBox="1"/>
            <p:nvPr/>
          </p:nvSpPr>
          <p:spPr>
            <a:xfrm>
              <a:off x="0" y="-47625"/>
              <a:ext cx="18585464" cy="795090"/>
            </a:xfrm>
            <a:prstGeom prst="rect">
              <a:avLst/>
            </a:prstGeom>
          </p:spPr>
          <p:txBody>
            <a:bodyPr lIns="0" tIns="0" rIns="0" bIns="0" rtlCol="0" anchor="t">
              <a:spAutoFit/>
            </a:bodyPr>
            <a:lstStyle/>
            <a:p>
              <a:pPr defTabSz="609630">
                <a:lnSpc>
                  <a:spcPts val="3120"/>
                </a:lnSpc>
              </a:pPr>
              <a:endParaRPr sz="1200">
                <a:solidFill>
                  <a:prstClr val="black"/>
                </a:solidFill>
                <a:latin typeface="Calibri"/>
              </a:endParaRPr>
            </a:p>
          </p:txBody>
        </p:sp>
        <p:sp>
          <p:nvSpPr>
            <p:cNvPr id="12" name="TextBox 14"/>
            <p:cNvSpPr txBox="1"/>
            <p:nvPr/>
          </p:nvSpPr>
          <p:spPr>
            <a:xfrm>
              <a:off x="-304802" y="3595645"/>
              <a:ext cx="20651518" cy="4488408"/>
            </a:xfrm>
            <a:prstGeom prst="rect">
              <a:avLst/>
            </a:prstGeom>
          </p:spPr>
          <p:txBody>
            <a:bodyPr wrap="square" lIns="0" tIns="0" rIns="0" bIns="0" rtlCol="0" anchor="t">
              <a:spAutoFit/>
            </a:bodyPr>
            <a:lstStyle/>
            <a:p>
              <a:pPr algn="just" defTabSz="609630">
                <a:lnSpc>
                  <a:spcPts val="2500"/>
                </a:lnSpc>
              </a:pPr>
              <a:endParaRPr lang="tr-TR" sz="3000" b="1" spc="22" dirty="0" smtClean="0">
                <a:latin typeface="Century Gothic" panose="020B0502020202020204" pitchFamily="34" charset="0"/>
              </a:endParaRPr>
            </a:p>
            <a:p>
              <a:pPr algn="just" defTabSz="609630">
                <a:lnSpc>
                  <a:spcPts val="3000"/>
                </a:lnSpc>
              </a:pPr>
              <a:r>
                <a:rPr lang="tr-TR" sz="3000" b="1" spc="22" dirty="0" smtClean="0">
                  <a:latin typeface="Century Gothic" panose="020B0502020202020204" pitchFamily="34" charset="0"/>
                </a:rPr>
                <a:t>İş deneyim belge sahibi en az bir yıldır bir tüzel kişiliğin yarısından fazla hissesine sahipse ve temsile yetkili ise, belge bu tüzel kişilik tarafından kullanılabilir. Ancak belge grubu geçerlilik süresi sonuna kadar bu durum muhafaza edilmelidir</a:t>
              </a:r>
              <a:r>
                <a:rPr lang="en-US" sz="3000" b="1" spc="22" dirty="0" smtClean="0">
                  <a:latin typeface="Century Gothic" panose="020B0502020202020204" pitchFamily="34" charset="0"/>
                </a:rPr>
                <a:t>.</a:t>
              </a:r>
              <a:endParaRPr lang="en-US" sz="3000" b="1" spc="22" dirty="0">
                <a:latin typeface="Century Gothic" panose="020B0502020202020204" pitchFamily="34" charset="0"/>
              </a:endParaRPr>
            </a:p>
          </p:txBody>
        </p:sp>
      </p:grpSp>
    </p:spTree>
    <p:extLst>
      <p:ext uri="{BB962C8B-B14F-4D97-AF65-F5344CB8AC3E}">
        <p14:creationId xmlns:p14="http://schemas.microsoft.com/office/powerpoint/2010/main" val="218290125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Metin kutusu 5"/>
          <p:cNvSpPr txBox="1"/>
          <p:nvPr/>
        </p:nvSpPr>
        <p:spPr>
          <a:xfrm>
            <a:off x="526349" y="538946"/>
            <a:ext cx="7752080" cy="523220"/>
          </a:xfrm>
          <a:prstGeom prst="rect">
            <a:avLst/>
          </a:prstGeom>
          <a:noFill/>
        </p:spPr>
        <p:txBody>
          <a:bodyPr wrap="square" rtlCol="0">
            <a:spAutoFit/>
          </a:bodyPr>
          <a:lstStyle/>
          <a:p>
            <a:r>
              <a:rPr lang="tr-TR" sz="2800" b="1" dirty="0" smtClean="0"/>
              <a:t> </a:t>
            </a:r>
            <a:endParaRPr lang="tr-TR" sz="2800" b="1" dirty="0"/>
          </a:p>
        </p:txBody>
      </p:sp>
      <p:sp>
        <p:nvSpPr>
          <p:cNvPr id="8" name="Metin kutusu 7">
            <a:extLst>
              <a:ext uri="{FF2B5EF4-FFF2-40B4-BE49-F238E27FC236}">
                <a16:creationId xmlns="" xmlns:a16="http://schemas.microsoft.com/office/drawing/2014/main" id="{380F9532-880F-43F7-8874-CB7B354AA28C}"/>
              </a:ext>
            </a:extLst>
          </p:cNvPr>
          <p:cNvSpPr txBox="1"/>
          <p:nvPr/>
        </p:nvSpPr>
        <p:spPr>
          <a:xfrm>
            <a:off x="398207" y="1905263"/>
            <a:ext cx="11793794" cy="456215"/>
          </a:xfrm>
          <a:prstGeom prst="rect">
            <a:avLst/>
          </a:prstGeom>
          <a:noFill/>
        </p:spPr>
        <p:txBody>
          <a:bodyPr wrap="square" rtlCol="0">
            <a:spAutoFit/>
          </a:bodyPr>
          <a:lstStyle/>
          <a:p>
            <a:pPr algn="ctr">
              <a:lnSpc>
                <a:spcPct val="150000"/>
              </a:lnSpc>
            </a:pPr>
            <a:r>
              <a:rPr lang="tr-TR" b="1" u="sng" dirty="0" smtClean="0">
                <a:solidFill>
                  <a:srgbClr val="DC0D29"/>
                </a:solidFill>
                <a:latin typeface="Segoe UI Light" panose="020B0502040204020203" pitchFamily="34" charset="0"/>
                <a:cs typeface="Segoe UI Light" panose="020B0502040204020203" pitchFamily="34" charset="0"/>
              </a:rPr>
              <a:t>.</a:t>
            </a:r>
            <a:endParaRPr lang="tr-TR" b="1" u="sng" dirty="0">
              <a:solidFill>
                <a:srgbClr val="DC0D29"/>
              </a:solidFill>
              <a:latin typeface="Segoe UI Light" panose="020B0502040204020203" pitchFamily="34" charset="0"/>
              <a:cs typeface="Segoe UI Light" panose="020B0502040204020203" pitchFamily="34" charset="0"/>
            </a:endParaRPr>
          </a:p>
        </p:txBody>
      </p:sp>
      <p:sp>
        <p:nvSpPr>
          <p:cNvPr id="7" name="TextBox 14"/>
          <p:cNvSpPr txBox="1"/>
          <p:nvPr/>
        </p:nvSpPr>
        <p:spPr>
          <a:xfrm>
            <a:off x="731520" y="1479751"/>
            <a:ext cx="9769793" cy="984885"/>
          </a:xfrm>
          <a:prstGeom prst="rect">
            <a:avLst/>
          </a:prstGeom>
        </p:spPr>
        <p:txBody>
          <a:bodyPr wrap="square" lIns="0" tIns="0" rIns="0" bIns="0" rtlCol="0" anchor="t">
            <a:spAutoFit/>
          </a:bodyPr>
          <a:lstStyle/>
          <a:p>
            <a:r>
              <a:rPr lang="en-US" sz="3200" b="1" dirty="0">
                <a:solidFill>
                  <a:srgbClr val="FF0000"/>
                </a:solidFill>
              </a:rPr>
              <a:t>YAPIMLA </a:t>
            </a:r>
            <a:r>
              <a:rPr lang="tr-TR" sz="3200" b="1" dirty="0">
                <a:solidFill>
                  <a:srgbClr val="FF0000"/>
                </a:solidFill>
              </a:rPr>
              <a:t>İ</a:t>
            </a:r>
            <a:r>
              <a:rPr lang="en-US" sz="3200" b="1" dirty="0" smtClean="0">
                <a:solidFill>
                  <a:srgbClr val="FF0000"/>
                </a:solidFill>
              </a:rPr>
              <a:t>LG</a:t>
            </a:r>
            <a:r>
              <a:rPr lang="tr-TR" sz="3200" b="1" dirty="0" smtClean="0">
                <a:solidFill>
                  <a:srgbClr val="FF0000"/>
                </a:solidFill>
              </a:rPr>
              <a:t>İ</a:t>
            </a:r>
            <a:r>
              <a:rPr lang="en-US" sz="3200" b="1" dirty="0" smtClean="0">
                <a:solidFill>
                  <a:srgbClr val="FF0000"/>
                </a:solidFill>
              </a:rPr>
              <a:t>L</a:t>
            </a:r>
            <a:r>
              <a:rPr lang="tr-TR" sz="3200" b="1" dirty="0" smtClean="0">
                <a:solidFill>
                  <a:srgbClr val="FF0000"/>
                </a:solidFill>
              </a:rPr>
              <a:t>İ</a:t>
            </a:r>
            <a:r>
              <a:rPr lang="en-US" sz="3200" b="1" dirty="0" smtClean="0">
                <a:solidFill>
                  <a:srgbClr val="FF0000"/>
                </a:solidFill>
              </a:rPr>
              <a:t> H</a:t>
            </a:r>
            <a:r>
              <a:rPr lang="tr-TR" sz="3200" b="1" dirty="0" smtClean="0">
                <a:solidFill>
                  <a:srgbClr val="FF0000"/>
                </a:solidFill>
              </a:rPr>
              <a:t>İ</a:t>
            </a:r>
            <a:r>
              <a:rPr lang="en-US" sz="3200" b="1" dirty="0" smtClean="0">
                <a:solidFill>
                  <a:srgbClr val="FF0000"/>
                </a:solidFill>
              </a:rPr>
              <a:t>ZMET </a:t>
            </a:r>
            <a:r>
              <a:rPr lang="tr-TR" sz="3200" b="1" dirty="0">
                <a:solidFill>
                  <a:srgbClr val="FF0000"/>
                </a:solidFill>
              </a:rPr>
              <a:t>İ</a:t>
            </a:r>
            <a:r>
              <a:rPr lang="en-US" sz="3200" b="1" dirty="0" smtClean="0">
                <a:solidFill>
                  <a:srgbClr val="FF0000"/>
                </a:solidFill>
              </a:rPr>
              <a:t>ŞLER</a:t>
            </a:r>
            <a:r>
              <a:rPr lang="tr-TR" sz="3200" b="1" dirty="0" smtClean="0">
                <a:solidFill>
                  <a:srgbClr val="FF0000"/>
                </a:solidFill>
              </a:rPr>
              <a:t>İ</a:t>
            </a:r>
            <a:r>
              <a:rPr lang="en-US" sz="3200" b="1" dirty="0" smtClean="0">
                <a:solidFill>
                  <a:srgbClr val="FF0000"/>
                </a:solidFill>
              </a:rPr>
              <a:t>NDEN </a:t>
            </a:r>
            <a:r>
              <a:rPr lang="en-US" sz="3200" b="1" dirty="0">
                <a:solidFill>
                  <a:srgbClr val="FF0000"/>
                </a:solidFill>
              </a:rPr>
              <a:t>ELDE </a:t>
            </a:r>
            <a:r>
              <a:rPr lang="en-US" sz="3200" b="1" dirty="0" smtClean="0">
                <a:solidFill>
                  <a:srgbClr val="FF0000"/>
                </a:solidFill>
              </a:rPr>
              <a:t>ED</a:t>
            </a:r>
            <a:r>
              <a:rPr lang="tr-TR" sz="3200" b="1" dirty="0" smtClean="0">
                <a:solidFill>
                  <a:srgbClr val="FF0000"/>
                </a:solidFill>
              </a:rPr>
              <a:t>İ</a:t>
            </a:r>
            <a:r>
              <a:rPr lang="en-US" sz="3200" b="1" dirty="0" smtClean="0">
                <a:solidFill>
                  <a:srgbClr val="FF0000"/>
                </a:solidFill>
              </a:rPr>
              <a:t>LEN </a:t>
            </a:r>
            <a:r>
              <a:rPr lang="en-US" sz="3200" b="1" dirty="0">
                <a:solidFill>
                  <a:srgbClr val="FF0000"/>
                </a:solidFill>
              </a:rPr>
              <a:t>BELGELER </a:t>
            </a:r>
            <a:r>
              <a:rPr lang="en-US" sz="3200" b="1" dirty="0" smtClean="0">
                <a:solidFill>
                  <a:srgbClr val="FF0000"/>
                </a:solidFill>
              </a:rPr>
              <a:t>DEĞERLEND</a:t>
            </a:r>
            <a:r>
              <a:rPr lang="tr-TR" sz="3200" b="1" dirty="0" smtClean="0">
                <a:solidFill>
                  <a:srgbClr val="FF0000"/>
                </a:solidFill>
              </a:rPr>
              <a:t>İ</a:t>
            </a:r>
            <a:r>
              <a:rPr lang="en-US" sz="3200" b="1" dirty="0" smtClean="0">
                <a:solidFill>
                  <a:srgbClr val="FF0000"/>
                </a:solidFill>
              </a:rPr>
              <a:t>RMEYE ALIN</a:t>
            </a:r>
            <a:r>
              <a:rPr lang="tr-TR" sz="3200" b="1" dirty="0" smtClean="0">
                <a:solidFill>
                  <a:srgbClr val="FF0000"/>
                </a:solidFill>
              </a:rPr>
              <a:t>IR MI</a:t>
            </a:r>
            <a:r>
              <a:rPr lang="tr-TR" sz="3200" b="1" dirty="0" smtClean="0">
                <a:solidFill>
                  <a:srgbClr val="FF0000"/>
                </a:solidFill>
              </a:rPr>
              <a:t>?</a:t>
            </a:r>
            <a:endParaRPr lang="en-US" sz="3000" b="1" spc="22" dirty="0">
              <a:solidFill>
                <a:srgbClr val="FFFF00"/>
              </a:solidFill>
              <a:latin typeface="Century Gothic" panose="020B0502020202020204" pitchFamily="34" charset="0"/>
            </a:endParaRPr>
          </a:p>
        </p:txBody>
      </p:sp>
      <p:sp>
        <p:nvSpPr>
          <p:cNvPr id="9" name="TextBox 14"/>
          <p:cNvSpPr txBox="1"/>
          <p:nvPr/>
        </p:nvSpPr>
        <p:spPr>
          <a:xfrm>
            <a:off x="731519" y="2961688"/>
            <a:ext cx="10255569" cy="1410643"/>
          </a:xfrm>
          <a:prstGeom prst="rect">
            <a:avLst/>
          </a:prstGeom>
        </p:spPr>
        <p:txBody>
          <a:bodyPr wrap="square" lIns="0" tIns="0" rIns="0" bIns="0" rtlCol="0" anchor="t">
            <a:spAutoFit/>
          </a:bodyPr>
          <a:lstStyle/>
          <a:p>
            <a:pPr algn="just" defTabSz="609630">
              <a:lnSpc>
                <a:spcPts val="2500"/>
              </a:lnSpc>
            </a:pPr>
            <a:endParaRPr lang="tr-TR" sz="3000" b="1" spc="22" dirty="0" smtClean="0">
              <a:latin typeface="Century Gothic" panose="020B0502020202020204" pitchFamily="34" charset="0"/>
            </a:endParaRPr>
          </a:p>
          <a:p>
            <a:pPr algn="just" defTabSz="609630">
              <a:lnSpc>
                <a:spcPts val="3000"/>
              </a:lnSpc>
            </a:pPr>
            <a:r>
              <a:rPr lang="en-US" sz="3000" b="1" spc="22" dirty="0" err="1">
                <a:latin typeface="Century Gothic" panose="020B0502020202020204" pitchFamily="34" charset="0"/>
              </a:rPr>
              <a:t>Yapımla</a:t>
            </a:r>
            <a:r>
              <a:rPr lang="en-US" sz="3000" b="1" spc="22" dirty="0">
                <a:latin typeface="Century Gothic" panose="020B0502020202020204" pitchFamily="34" charset="0"/>
              </a:rPr>
              <a:t> </a:t>
            </a:r>
            <a:r>
              <a:rPr lang="en-US" sz="3000" b="1" spc="22" dirty="0" err="1">
                <a:latin typeface="Century Gothic" panose="020B0502020202020204" pitchFamily="34" charset="0"/>
              </a:rPr>
              <a:t>ilgili</a:t>
            </a:r>
            <a:r>
              <a:rPr lang="en-US" sz="3000" b="1" spc="22" dirty="0">
                <a:latin typeface="Century Gothic" panose="020B0502020202020204" pitchFamily="34" charset="0"/>
              </a:rPr>
              <a:t> </a:t>
            </a:r>
            <a:r>
              <a:rPr lang="en-US" sz="3000" b="1" spc="22" dirty="0" err="1">
                <a:solidFill>
                  <a:srgbClr val="FF0000"/>
                </a:solidFill>
                <a:latin typeface="Century Gothic" panose="020B0502020202020204" pitchFamily="34" charset="0"/>
              </a:rPr>
              <a:t>hizmet</a:t>
            </a:r>
            <a:r>
              <a:rPr lang="en-US" sz="3000" b="1" spc="22" dirty="0">
                <a:solidFill>
                  <a:srgbClr val="FF0000"/>
                </a:solidFill>
                <a:latin typeface="Century Gothic" panose="020B0502020202020204" pitchFamily="34" charset="0"/>
              </a:rPr>
              <a:t> </a:t>
            </a:r>
            <a:r>
              <a:rPr lang="en-US" sz="3000" b="1" spc="22" dirty="0" err="1">
                <a:solidFill>
                  <a:srgbClr val="FF0000"/>
                </a:solidFill>
                <a:latin typeface="Century Gothic" panose="020B0502020202020204" pitchFamily="34" charset="0"/>
              </a:rPr>
              <a:t>işlerinden</a:t>
            </a:r>
            <a:r>
              <a:rPr lang="en-US" sz="3000" b="1" spc="22" dirty="0">
                <a:solidFill>
                  <a:srgbClr val="FF0000"/>
                </a:solidFill>
                <a:latin typeface="Century Gothic" panose="020B0502020202020204" pitchFamily="34" charset="0"/>
              </a:rPr>
              <a:t> </a:t>
            </a:r>
            <a:r>
              <a:rPr lang="en-US" sz="3000" b="1" spc="22" dirty="0" err="1">
                <a:latin typeface="Century Gothic" panose="020B0502020202020204" pitchFamily="34" charset="0"/>
              </a:rPr>
              <a:t>elde</a:t>
            </a:r>
            <a:r>
              <a:rPr lang="en-US" sz="3000" b="1" spc="22" dirty="0">
                <a:latin typeface="Century Gothic" panose="020B0502020202020204" pitchFamily="34" charset="0"/>
              </a:rPr>
              <a:t> </a:t>
            </a:r>
            <a:r>
              <a:rPr lang="en-US" sz="3000" b="1" spc="22" dirty="0" err="1">
                <a:latin typeface="Century Gothic" panose="020B0502020202020204" pitchFamily="34" charset="0"/>
              </a:rPr>
              <a:t>edilen</a:t>
            </a:r>
            <a:r>
              <a:rPr lang="en-US" sz="3000" b="1" spc="22" dirty="0">
                <a:latin typeface="Century Gothic" panose="020B0502020202020204" pitchFamily="34" charset="0"/>
              </a:rPr>
              <a:t> belgeler </a:t>
            </a:r>
            <a:r>
              <a:rPr lang="en-US" sz="3000" b="1" spc="22" dirty="0" err="1">
                <a:latin typeface="Century Gothic" panose="020B0502020202020204" pitchFamily="34" charset="0"/>
              </a:rPr>
              <a:t>değerlendirmeye</a:t>
            </a:r>
            <a:r>
              <a:rPr lang="en-US" sz="3000" b="1" spc="22" dirty="0">
                <a:latin typeface="Century Gothic" panose="020B0502020202020204" pitchFamily="34" charset="0"/>
              </a:rPr>
              <a:t> </a:t>
            </a:r>
            <a:r>
              <a:rPr lang="en-US" sz="3000" b="1" spc="22" dirty="0" err="1">
                <a:latin typeface="Century Gothic" panose="020B0502020202020204" pitchFamily="34" charset="0"/>
              </a:rPr>
              <a:t>alınmaz</a:t>
            </a:r>
            <a:r>
              <a:rPr lang="en-US" sz="3000" b="1" spc="22" dirty="0" smtClean="0">
                <a:latin typeface="Century Gothic" panose="020B0502020202020204" pitchFamily="34" charset="0"/>
              </a:rPr>
              <a:t>.</a:t>
            </a:r>
            <a:endParaRPr lang="tr-TR" sz="3000" b="1" spc="21" dirty="0">
              <a:latin typeface="Century Gothic" panose="020B0502020202020204" pitchFamily="34" charset="0"/>
            </a:endParaRPr>
          </a:p>
          <a:p>
            <a:pPr algn="just" defTabSz="609630">
              <a:lnSpc>
                <a:spcPts val="2500"/>
              </a:lnSpc>
            </a:pPr>
            <a:endParaRPr lang="en-US" sz="3000" b="1" spc="22" dirty="0">
              <a:latin typeface="Century Gothic" panose="020B0502020202020204" pitchFamily="34" charset="0"/>
            </a:endParaRPr>
          </a:p>
        </p:txBody>
      </p:sp>
    </p:spTree>
    <p:extLst>
      <p:ext uri="{BB962C8B-B14F-4D97-AF65-F5344CB8AC3E}">
        <p14:creationId xmlns:p14="http://schemas.microsoft.com/office/powerpoint/2010/main" val="217317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TextBox 14"/>
          <p:cNvSpPr txBox="1"/>
          <p:nvPr/>
        </p:nvSpPr>
        <p:spPr>
          <a:xfrm>
            <a:off x="731520" y="1266424"/>
            <a:ext cx="9293006" cy="1477328"/>
          </a:xfrm>
          <a:prstGeom prst="rect">
            <a:avLst/>
          </a:prstGeom>
        </p:spPr>
        <p:txBody>
          <a:bodyPr wrap="square" lIns="0" tIns="0" rIns="0" bIns="0" rtlCol="0" anchor="t">
            <a:spAutoFit/>
          </a:bodyPr>
          <a:lstStyle/>
          <a:p>
            <a:r>
              <a:rPr lang="tr-TR" sz="3200" b="1" dirty="0" smtClean="0">
                <a:solidFill>
                  <a:srgbClr val="FF0000"/>
                </a:solidFill>
              </a:rPr>
              <a:t>İŞ DENEYİMİNİ GÖSTEREN BELGELER KULLANILDIKTAN SONRA BAŞKA BİR GERÇEK/TÜZEL KİŞİ TARAFINDAN KULLANILABİLİR Mİ</a:t>
            </a:r>
            <a:r>
              <a:rPr lang="tr-TR" sz="3200" b="1" dirty="0" smtClean="0">
                <a:solidFill>
                  <a:srgbClr val="FF0000"/>
                </a:solidFill>
              </a:rPr>
              <a:t>?</a:t>
            </a:r>
            <a:endParaRPr lang="en-US" sz="3000" b="1" spc="22" dirty="0">
              <a:solidFill>
                <a:srgbClr val="FFFFFF"/>
              </a:solidFill>
              <a:latin typeface="Century Gothic" panose="020B0502020202020204" pitchFamily="34" charset="0"/>
            </a:endParaRPr>
          </a:p>
        </p:txBody>
      </p:sp>
      <p:sp>
        <p:nvSpPr>
          <p:cNvPr id="7" name="TextBox 14"/>
          <p:cNvSpPr txBox="1"/>
          <p:nvPr/>
        </p:nvSpPr>
        <p:spPr>
          <a:xfrm>
            <a:off x="832074" y="3472156"/>
            <a:ext cx="10783663" cy="1538883"/>
          </a:xfrm>
          <a:prstGeom prst="rect">
            <a:avLst/>
          </a:prstGeom>
        </p:spPr>
        <p:txBody>
          <a:bodyPr wrap="square" lIns="0" tIns="0" rIns="0" bIns="0" rtlCol="0" anchor="t">
            <a:spAutoFit/>
          </a:bodyPr>
          <a:lstStyle/>
          <a:p>
            <a:pPr algn="just" defTabSz="609630">
              <a:lnSpc>
                <a:spcPts val="3000"/>
              </a:lnSpc>
            </a:pPr>
            <a:r>
              <a:rPr lang="en-US" sz="3200" b="1" spc="22" dirty="0" err="1">
                <a:latin typeface="Century Gothic" panose="020B0502020202020204" pitchFamily="34" charset="0"/>
              </a:rPr>
              <a:t>İş</a:t>
            </a:r>
            <a:r>
              <a:rPr lang="en-US" sz="3200" b="1" spc="22" dirty="0">
                <a:latin typeface="Century Gothic" panose="020B0502020202020204" pitchFamily="34" charset="0"/>
              </a:rPr>
              <a:t> deneyimini </a:t>
            </a:r>
            <a:r>
              <a:rPr lang="en-US" sz="3200" b="1" spc="22" dirty="0" err="1">
                <a:latin typeface="Century Gothic" panose="020B0502020202020204" pitchFamily="34" charset="0"/>
              </a:rPr>
              <a:t>gösteren</a:t>
            </a:r>
            <a:r>
              <a:rPr lang="en-US" sz="3200" b="1" spc="22" dirty="0">
                <a:latin typeface="Century Gothic" panose="020B0502020202020204" pitchFamily="34" charset="0"/>
              </a:rPr>
              <a:t> belgeler, </a:t>
            </a:r>
            <a:r>
              <a:rPr lang="en-US" sz="3200" b="1" spc="22" dirty="0" err="1">
                <a:latin typeface="Century Gothic" panose="020B0502020202020204" pitchFamily="34" charset="0"/>
              </a:rPr>
              <a:t>kullanıldığı</a:t>
            </a:r>
            <a:r>
              <a:rPr lang="en-US" sz="3200" b="1" spc="22" dirty="0">
                <a:latin typeface="Century Gothic" panose="020B0502020202020204" pitchFamily="34" charset="0"/>
              </a:rPr>
              <a:t> </a:t>
            </a:r>
            <a:r>
              <a:rPr lang="en-US" sz="3200" b="1" spc="22" dirty="0" err="1">
                <a:latin typeface="Century Gothic" panose="020B0502020202020204" pitchFamily="34" charset="0"/>
              </a:rPr>
              <a:t>yetki</a:t>
            </a:r>
            <a:r>
              <a:rPr lang="en-US" sz="3200" b="1" spc="22" dirty="0">
                <a:latin typeface="Century Gothic" panose="020B0502020202020204" pitchFamily="34" charset="0"/>
              </a:rPr>
              <a:t> </a:t>
            </a:r>
            <a:r>
              <a:rPr lang="en-US" sz="3200" b="1" spc="22" dirty="0" err="1">
                <a:latin typeface="Century Gothic" panose="020B0502020202020204" pitchFamily="34" charset="0"/>
              </a:rPr>
              <a:t>belge</a:t>
            </a:r>
            <a:r>
              <a:rPr lang="en-US" sz="3200" b="1" spc="22" dirty="0">
                <a:latin typeface="Century Gothic" panose="020B0502020202020204" pitchFamily="34" charset="0"/>
              </a:rPr>
              <a:t> </a:t>
            </a:r>
            <a:r>
              <a:rPr lang="en-US" sz="3200" b="1" spc="22" dirty="0" err="1">
                <a:latin typeface="Century Gothic" panose="020B0502020202020204" pitchFamily="34" charset="0"/>
              </a:rPr>
              <a:t>numarasının</a:t>
            </a:r>
            <a:r>
              <a:rPr lang="en-US" sz="3200" b="1" spc="22" dirty="0">
                <a:latin typeface="Century Gothic" panose="020B0502020202020204" pitchFamily="34" charset="0"/>
              </a:rPr>
              <a:t> </a:t>
            </a:r>
            <a:r>
              <a:rPr lang="en-US" sz="3200" b="1" spc="22" dirty="0" err="1">
                <a:latin typeface="Century Gothic" panose="020B0502020202020204" pitchFamily="34" charset="0"/>
              </a:rPr>
              <a:t>belge</a:t>
            </a:r>
            <a:r>
              <a:rPr lang="en-US" sz="3200" b="1" spc="22" dirty="0">
                <a:latin typeface="Century Gothic" panose="020B0502020202020204" pitchFamily="34" charset="0"/>
              </a:rPr>
              <a:t> </a:t>
            </a:r>
            <a:r>
              <a:rPr lang="en-US" sz="3200" b="1" spc="22" dirty="0" err="1">
                <a:latin typeface="Century Gothic" panose="020B0502020202020204" pitchFamily="34" charset="0"/>
              </a:rPr>
              <a:t>grubu</a:t>
            </a:r>
            <a:r>
              <a:rPr lang="en-US" sz="3200" b="1" spc="22" dirty="0">
                <a:latin typeface="Century Gothic" panose="020B0502020202020204" pitchFamily="34" charset="0"/>
              </a:rPr>
              <a:t> geçerlik süresi </a:t>
            </a:r>
            <a:r>
              <a:rPr lang="en-US" sz="3200" b="1" spc="22" dirty="0" err="1">
                <a:latin typeface="Century Gothic" panose="020B0502020202020204" pitchFamily="34" charset="0"/>
              </a:rPr>
              <a:t>sonuna</a:t>
            </a:r>
            <a:r>
              <a:rPr lang="en-US" sz="3200" b="1" spc="22" dirty="0">
                <a:latin typeface="Century Gothic" panose="020B0502020202020204" pitchFamily="34" charset="0"/>
              </a:rPr>
              <a:t> </a:t>
            </a:r>
            <a:r>
              <a:rPr lang="en-US" sz="3200" b="1" spc="22" dirty="0" err="1">
                <a:latin typeface="Century Gothic" panose="020B0502020202020204" pitchFamily="34" charset="0"/>
              </a:rPr>
              <a:t>kadar</a:t>
            </a:r>
            <a:r>
              <a:rPr lang="en-US" sz="3200" b="1" spc="22" dirty="0">
                <a:latin typeface="Century Gothic" panose="020B0502020202020204" pitchFamily="34" charset="0"/>
              </a:rPr>
              <a:t> </a:t>
            </a:r>
            <a:r>
              <a:rPr lang="en-US" sz="3200" b="1" spc="22" dirty="0" err="1">
                <a:latin typeface="Century Gothic" panose="020B0502020202020204" pitchFamily="34" charset="0"/>
              </a:rPr>
              <a:t>başka</a:t>
            </a:r>
            <a:r>
              <a:rPr lang="en-US" sz="3200" b="1" spc="22" dirty="0">
                <a:latin typeface="Century Gothic" panose="020B0502020202020204" pitchFamily="34" charset="0"/>
              </a:rPr>
              <a:t> </a:t>
            </a:r>
            <a:r>
              <a:rPr lang="en-US" sz="3200" b="1" spc="22" dirty="0" err="1">
                <a:latin typeface="Century Gothic" panose="020B0502020202020204" pitchFamily="34" charset="0"/>
              </a:rPr>
              <a:t>bir</a:t>
            </a:r>
            <a:r>
              <a:rPr lang="en-US" sz="3200" b="1" spc="22" dirty="0">
                <a:latin typeface="Century Gothic" panose="020B0502020202020204" pitchFamily="34" charset="0"/>
              </a:rPr>
              <a:t> </a:t>
            </a:r>
            <a:r>
              <a:rPr lang="en-US" sz="3200" b="1" spc="22" dirty="0" err="1">
                <a:latin typeface="Century Gothic" panose="020B0502020202020204" pitchFamily="34" charset="0"/>
              </a:rPr>
              <a:t>gerçek</a:t>
            </a:r>
            <a:r>
              <a:rPr lang="en-US" sz="3200" b="1" spc="22" dirty="0">
                <a:latin typeface="Century Gothic" panose="020B0502020202020204" pitchFamily="34" charset="0"/>
              </a:rPr>
              <a:t> </a:t>
            </a:r>
            <a:r>
              <a:rPr lang="en-US" sz="3200" b="1" spc="22" dirty="0" err="1">
                <a:latin typeface="Century Gothic" panose="020B0502020202020204" pitchFamily="34" charset="0"/>
              </a:rPr>
              <a:t>veya</a:t>
            </a:r>
            <a:r>
              <a:rPr lang="en-US" sz="3200" b="1" spc="22" dirty="0">
                <a:latin typeface="Century Gothic" panose="020B0502020202020204" pitchFamily="34" charset="0"/>
              </a:rPr>
              <a:t> </a:t>
            </a:r>
            <a:r>
              <a:rPr lang="en-US" sz="3200" b="1" spc="22" dirty="0" err="1">
                <a:latin typeface="Century Gothic" panose="020B0502020202020204" pitchFamily="34" charset="0"/>
              </a:rPr>
              <a:t>tüzel</a:t>
            </a:r>
            <a:r>
              <a:rPr lang="en-US" sz="3200" b="1" spc="22" dirty="0">
                <a:latin typeface="Century Gothic" panose="020B0502020202020204" pitchFamily="34" charset="0"/>
              </a:rPr>
              <a:t> </a:t>
            </a:r>
            <a:r>
              <a:rPr lang="en-US" sz="3200" b="1" spc="22" dirty="0" err="1">
                <a:latin typeface="Century Gothic" panose="020B0502020202020204" pitchFamily="34" charset="0"/>
              </a:rPr>
              <a:t>kişiye</a:t>
            </a:r>
            <a:r>
              <a:rPr lang="en-US" sz="3200" b="1" spc="22" dirty="0">
                <a:latin typeface="Century Gothic" panose="020B0502020202020204" pitchFamily="34" charset="0"/>
              </a:rPr>
              <a:t> </a:t>
            </a:r>
            <a:r>
              <a:rPr lang="en-US" sz="3200" b="1" spc="22" dirty="0" err="1">
                <a:latin typeface="Century Gothic" panose="020B0502020202020204" pitchFamily="34" charset="0"/>
              </a:rPr>
              <a:t>kullandırılamaz</a:t>
            </a:r>
            <a:r>
              <a:rPr lang="en-US" sz="3200" b="1" spc="22" dirty="0">
                <a:latin typeface="Century Gothic" panose="020B0502020202020204" pitchFamily="34" charset="0"/>
              </a:rPr>
              <a:t>.</a:t>
            </a:r>
            <a:endParaRPr lang="tr-TR" sz="3200" b="1" spc="22" dirty="0">
              <a:latin typeface="Century Gothic" panose="020B0502020202020204" pitchFamily="34" charset="0"/>
            </a:endParaRPr>
          </a:p>
        </p:txBody>
      </p:sp>
    </p:spTree>
    <p:extLst>
      <p:ext uri="{BB962C8B-B14F-4D97-AF65-F5344CB8AC3E}">
        <p14:creationId xmlns:p14="http://schemas.microsoft.com/office/powerpoint/2010/main" val="28670375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TextBox 14"/>
          <p:cNvSpPr txBox="1"/>
          <p:nvPr/>
        </p:nvSpPr>
        <p:spPr>
          <a:xfrm>
            <a:off x="832075" y="1177897"/>
            <a:ext cx="9564765" cy="984885"/>
          </a:xfrm>
          <a:prstGeom prst="rect">
            <a:avLst/>
          </a:prstGeom>
        </p:spPr>
        <p:txBody>
          <a:bodyPr wrap="square" lIns="0" tIns="0" rIns="0" bIns="0" rtlCol="0" anchor="t">
            <a:spAutoFit/>
          </a:bodyPr>
          <a:lstStyle/>
          <a:p>
            <a:r>
              <a:rPr lang="tr-TR" sz="3200" b="1" dirty="0" smtClean="0">
                <a:solidFill>
                  <a:srgbClr val="FF0000"/>
                </a:solidFill>
              </a:rPr>
              <a:t>TOPLU YAPILARA İLİŞKİN İŞ DENEYİMLERİ NASIL DEĞERLENDİRİLİR</a:t>
            </a:r>
            <a:r>
              <a:rPr lang="tr-TR" sz="3200" b="1" dirty="0" smtClean="0">
                <a:solidFill>
                  <a:srgbClr val="FF0000"/>
                </a:solidFill>
              </a:rPr>
              <a:t>?</a:t>
            </a:r>
            <a:endParaRPr lang="en-US" sz="3000" b="1" spc="22" dirty="0">
              <a:solidFill>
                <a:srgbClr val="FFFF00"/>
              </a:solidFill>
              <a:latin typeface="Century Gothic" panose="020B0502020202020204" pitchFamily="34" charset="0"/>
            </a:endParaRPr>
          </a:p>
        </p:txBody>
      </p:sp>
      <p:sp>
        <p:nvSpPr>
          <p:cNvPr id="7" name="TextBox 14"/>
          <p:cNvSpPr txBox="1"/>
          <p:nvPr/>
        </p:nvSpPr>
        <p:spPr>
          <a:xfrm>
            <a:off x="832075" y="3275907"/>
            <a:ext cx="10169300" cy="1154162"/>
          </a:xfrm>
          <a:prstGeom prst="rect">
            <a:avLst/>
          </a:prstGeom>
        </p:spPr>
        <p:txBody>
          <a:bodyPr wrap="square" lIns="0" tIns="0" rIns="0" bIns="0" rtlCol="0" anchor="t">
            <a:spAutoFit/>
          </a:bodyPr>
          <a:lstStyle/>
          <a:p>
            <a:pPr algn="just" defTabSz="609630">
              <a:lnSpc>
                <a:spcPts val="3000"/>
              </a:lnSpc>
            </a:pPr>
            <a:r>
              <a:rPr lang="en-US" sz="3200" b="1" spc="22" dirty="0">
                <a:latin typeface="Century Gothic" panose="020B0502020202020204" pitchFamily="34" charset="0"/>
              </a:rPr>
              <a:t>Toplu </a:t>
            </a:r>
            <a:r>
              <a:rPr lang="en-US" sz="3200" b="1" spc="22" dirty="0" err="1">
                <a:latin typeface="Century Gothic" panose="020B0502020202020204" pitchFamily="34" charset="0"/>
              </a:rPr>
              <a:t>yapı</a:t>
            </a:r>
            <a:r>
              <a:rPr lang="en-US" sz="3200" b="1" spc="22" dirty="0">
                <a:latin typeface="Century Gothic" panose="020B0502020202020204" pitchFamily="34" charset="0"/>
              </a:rPr>
              <a:t> </a:t>
            </a:r>
            <a:r>
              <a:rPr lang="en-US" sz="3200" b="1" spc="22" dirty="0" err="1">
                <a:latin typeface="Century Gothic" panose="020B0502020202020204" pitchFamily="34" charset="0"/>
              </a:rPr>
              <a:t>niteliğindeki</a:t>
            </a:r>
            <a:r>
              <a:rPr lang="en-US" sz="3200" b="1" spc="22" dirty="0">
                <a:latin typeface="Century Gothic" panose="020B0502020202020204" pitchFamily="34" charset="0"/>
              </a:rPr>
              <a:t> </a:t>
            </a:r>
            <a:r>
              <a:rPr lang="en-US" sz="3200" b="1" spc="22" dirty="0" err="1">
                <a:latin typeface="Century Gothic" panose="020B0502020202020204" pitchFamily="34" charset="0"/>
              </a:rPr>
              <a:t>yapıların</a:t>
            </a:r>
            <a:r>
              <a:rPr lang="en-US" sz="3200" b="1" spc="22" dirty="0">
                <a:latin typeface="Century Gothic" panose="020B0502020202020204" pitchFamily="34" charset="0"/>
              </a:rPr>
              <a:t> </a:t>
            </a:r>
            <a:r>
              <a:rPr lang="en-US" sz="3200" b="1" spc="22" dirty="0" err="1">
                <a:latin typeface="Century Gothic" panose="020B0502020202020204" pitchFamily="34" charset="0"/>
              </a:rPr>
              <a:t>iş</a:t>
            </a:r>
            <a:r>
              <a:rPr lang="en-US" sz="3200" b="1" spc="22" dirty="0">
                <a:latin typeface="Century Gothic" panose="020B0502020202020204" pitchFamily="34" charset="0"/>
              </a:rPr>
              <a:t> </a:t>
            </a:r>
            <a:r>
              <a:rPr lang="en-US" sz="3200" b="1" spc="22" dirty="0" err="1">
                <a:latin typeface="Century Gothic" panose="020B0502020202020204" pitchFamily="34" charset="0"/>
              </a:rPr>
              <a:t>deneyim</a:t>
            </a:r>
            <a:r>
              <a:rPr lang="en-US" sz="3200" b="1" spc="22" dirty="0">
                <a:latin typeface="Century Gothic" panose="020B0502020202020204" pitchFamily="34" charset="0"/>
              </a:rPr>
              <a:t> </a:t>
            </a:r>
            <a:r>
              <a:rPr lang="en-US" sz="3200" b="1" spc="22" dirty="0" err="1">
                <a:latin typeface="Century Gothic" panose="020B0502020202020204" pitchFamily="34" charset="0"/>
              </a:rPr>
              <a:t>belgelerindeki</a:t>
            </a:r>
            <a:r>
              <a:rPr lang="en-US" sz="3200" b="1" spc="22" dirty="0">
                <a:latin typeface="Century Gothic" panose="020B0502020202020204" pitchFamily="34" charset="0"/>
              </a:rPr>
              <a:t> </a:t>
            </a:r>
            <a:r>
              <a:rPr lang="en-US" sz="3200" b="1" spc="22" dirty="0" err="1">
                <a:latin typeface="Century Gothic" panose="020B0502020202020204" pitchFamily="34" charset="0"/>
              </a:rPr>
              <a:t>miktarlar</a:t>
            </a:r>
            <a:r>
              <a:rPr lang="en-US" sz="3200" b="1" spc="22" dirty="0">
                <a:latin typeface="Century Gothic" panose="020B0502020202020204" pitchFamily="34" charset="0"/>
              </a:rPr>
              <a:t> </a:t>
            </a:r>
            <a:r>
              <a:rPr lang="en-US" sz="3200" b="1" spc="22" dirty="0" err="1">
                <a:latin typeface="Century Gothic" panose="020B0502020202020204" pitchFamily="34" charset="0"/>
              </a:rPr>
              <a:t>toplanmak</a:t>
            </a:r>
            <a:r>
              <a:rPr lang="en-US" sz="3200" b="1" spc="22" dirty="0">
                <a:latin typeface="Century Gothic" panose="020B0502020202020204" pitchFamily="34" charset="0"/>
              </a:rPr>
              <a:t> </a:t>
            </a:r>
            <a:r>
              <a:rPr lang="en-US" sz="3200" b="1" spc="22" dirty="0" err="1">
                <a:latin typeface="Century Gothic" panose="020B0502020202020204" pitchFamily="34" charset="0"/>
              </a:rPr>
              <a:t>suretiyle</a:t>
            </a:r>
            <a:r>
              <a:rPr lang="en-US" sz="3200" b="1" spc="22" dirty="0">
                <a:latin typeface="Century Gothic" panose="020B0502020202020204" pitchFamily="34" charset="0"/>
              </a:rPr>
              <a:t> </a:t>
            </a:r>
            <a:r>
              <a:rPr lang="en-US" sz="3200" b="1" spc="22" dirty="0" err="1">
                <a:latin typeface="Century Gothic" panose="020B0502020202020204" pitchFamily="34" charset="0"/>
              </a:rPr>
              <a:t>tek</a:t>
            </a:r>
            <a:r>
              <a:rPr lang="en-US" sz="3200" b="1" spc="22" dirty="0">
                <a:latin typeface="Century Gothic" panose="020B0502020202020204" pitchFamily="34" charset="0"/>
              </a:rPr>
              <a:t> </a:t>
            </a:r>
            <a:r>
              <a:rPr lang="en-US" sz="3200" b="1" spc="22" dirty="0" err="1">
                <a:latin typeface="Century Gothic" panose="020B0502020202020204" pitchFamily="34" charset="0"/>
              </a:rPr>
              <a:t>iş</a:t>
            </a:r>
            <a:r>
              <a:rPr lang="en-US" sz="3200" b="1" spc="22" dirty="0">
                <a:latin typeface="Century Gothic" panose="020B0502020202020204" pitchFamily="34" charset="0"/>
              </a:rPr>
              <a:t> </a:t>
            </a:r>
            <a:r>
              <a:rPr lang="en-US" sz="3200" b="1" spc="22" dirty="0" err="1">
                <a:latin typeface="Century Gothic" panose="020B0502020202020204" pitchFamily="34" charset="0"/>
              </a:rPr>
              <a:t>deneyimi</a:t>
            </a:r>
            <a:r>
              <a:rPr lang="en-US" sz="3200" b="1" spc="22" dirty="0">
                <a:latin typeface="Century Gothic" panose="020B0502020202020204" pitchFamily="34" charset="0"/>
              </a:rPr>
              <a:t> </a:t>
            </a:r>
            <a:r>
              <a:rPr lang="en-US" sz="3200" b="1" spc="22" dirty="0" err="1">
                <a:latin typeface="Century Gothic" panose="020B0502020202020204" pitchFamily="34" charset="0"/>
              </a:rPr>
              <a:t>olarak</a:t>
            </a:r>
            <a:r>
              <a:rPr lang="en-US" sz="3200" b="1" spc="22" dirty="0">
                <a:latin typeface="Century Gothic" panose="020B0502020202020204" pitchFamily="34" charset="0"/>
              </a:rPr>
              <a:t> </a:t>
            </a:r>
            <a:r>
              <a:rPr lang="en-US" sz="3200" b="1" spc="22" dirty="0" err="1" smtClean="0">
                <a:latin typeface="Century Gothic" panose="020B0502020202020204" pitchFamily="34" charset="0"/>
              </a:rPr>
              <a:t>değerlendirilir</a:t>
            </a:r>
            <a:r>
              <a:rPr lang="tr-TR" sz="3200" b="1" spc="22" dirty="0" smtClean="0">
                <a:latin typeface="Century Gothic" panose="020B0502020202020204" pitchFamily="34" charset="0"/>
              </a:rPr>
              <a:t>.</a:t>
            </a:r>
            <a:endParaRPr lang="en-US" sz="3200" b="1" spc="22" dirty="0">
              <a:latin typeface="Century Gothic" panose="020B0502020202020204" pitchFamily="34" charset="0"/>
            </a:endParaRPr>
          </a:p>
        </p:txBody>
      </p:sp>
    </p:spTree>
    <p:extLst>
      <p:ext uri="{BB962C8B-B14F-4D97-AF65-F5344CB8AC3E}">
        <p14:creationId xmlns:p14="http://schemas.microsoft.com/office/powerpoint/2010/main" val="11153184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TextBox 14"/>
          <p:cNvSpPr txBox="1"/>
          <p:nvPr/>
        </p:nvSpPr>
        <p:spPr>
          <a:xfrm>
            <a:off x="720090" y="1194839"/>
            <a:ext cx="9564765" cy="3252172"/>
          </a:xfrm>
          <a:prstGeom prst="rect">
            <a:avLst/>
          </a:prstGeom>
        </p:spPr>
        <p:txBody>
          <a:bodyPr wrap="square" lIns="0" tIns="0" rIns="0" bIns="0" rtlCol="0" anchor="t">
            <a:spAutoFit/>
          </a:bodyPr>
          <a:lstStyle/>
          <a:p>
            <a:r>
              <a:rPr lang="tr-TR" sz="3200" b="1" u="sng" dirty="0" smtClean="0">
                <a:solidFill>
                  <a:srgbClr val="FF0000"/>
                </a:solidFill>
              </a:rPr>
              <a:t>ŞAHIS ŞİRKETİ </a:t>
            </a:r>
            <a:r>
              <a:rPr lang="tr-TR" sz="3200" b="1" dirty="0" smtClean="0">
                <a:solidFill>
                  <a:srgbClr val="FF0000"/>
                </a:solidFill>
              </a:rPr>
              <a:t>ORTAKLIĞIMDAN AYRILDIM, ŞİRKETE AİT İŞ DENEYİMİNİ ŞAHSİ OLARAK KULLANABİLİR MİYİM?</a:t>
            </a:r>
          </a:p>
          <a:p>
            <a:endParaRPr lang="tr-TR" sz="3200" dirty="0" smtClean="0">
              <a:solidFill>
                <a:srgbClr val="FFFF00"/>
              </a:solidFill>
            </a:endParaRPr>
          </a:p>
          <a:p>
            <a:r>
              <a:rPr lang="tr-TR" sz="3200" dirty="0" smtClean="0">
                <a:solidFill>
                  <a:prstClr val="black"/>
                </a:solidFill>
              </a:rPr>
              <a:t> </a:t>
            </a:r>
          </a:p>
          <a:p>
            <a:pPr algn="just" defTabSz="609630">
              <a:lnSpc>
                <a:spcPts val="2500"/>
              </a:lnSpc>
            </a:pPr>
            <a:endParaRPr lang="tr-TR" sz="3000" b="1" spc="22" dirty="0" smtClean="0">
              <a:solidFill>
                <a:srgbClr val="FFFFFF"/>
              </a:solidFill>
              <a:latin typeface="Century Gothic" panose="020B0502020202020204" pitchFamily="34" charset="0"/>
            </a:endParaRPr>
          </a:p>
          <a:p>
            <a:pPr algn="just" defTabSz="609630">
              <a:lnSpc>
                <a:spcPts val="2500"/>
              </a:lnSpc>
            </a:pPr>
            <a:endParaRPr lang="en-US" sz="3000" b="1" spc="22" dirty="0" smtClean="0">
              <a:solidFill>
                <a:srgbClr val="FFFFFF"/>
              </a:solidFill>
              <a:latin typeface="Century Gothic" panose="020B0502020202020204" pitchFamily="34" charset="0"/>
            </a:endParaRPr>
          </a:p>
          <a:p>
            <a:pPr algn="just" defTabSz="609630">
              <a:lnSpc>
                <a:spcPts val="2500"/>
              </a:lnSpc>
            </a:pPr>
            <a:endParaRPr lang="tr-TR" sz="3000" b="1" spc="21" dirty="0" smtClean="0">
              <a:solidFill>
                <a:srgbClr val="FFFFFF"/>
              </a:solidFill>
              <a:latin typeface="Century Gothic" panose="020B0502020202020204" pitchFamily="34" charset="0"/>
            </a:endParaRPr>
          </a:p>
          <a:p>
            <a:pPr algn="just" defTabSz="609630">
              <a:lnSpc>
                <a:spcPts val="2500"/>
              </a:lnSpc>
            </a:pPr>
            <a:endParaRPr lang="en-US" sz="3000" b="1" spc="22" dirty="0">
              <a:solidFill>
                <a:srgbClr val="FFFFFF"/>
              </a:solidFill>
              <a:latin typeface="Century Gothic" panose="020B0502020202020204" pitchFamily="34" charset="0"/>
            </a:endParaRPr>
          </a:p>
        </p:txBody>
      </p:sp>
      <p:sp>
        <p:nvSpPr>
          <p:cNvPr id="7" name="TextBox 14"/>
          <p:cNvSpPr txBox="1"/>
          <p:nvPr/>
        </p:nvSpPr>
        <p:spPr>
          <a:xfrm>
            <a:off x="731520" y="2387522"/>
            <a:ext cx="10369868" cy="3590727"/>
          </a:xfrm>
          <a:prstGeom prst="rect">
            <a:avLst/>
          </a:prstGeom>
        </p:spPr>
        <p:txBody>
          <a:bodyPr wrap="square" lIns="0" tIns="0" rIns="0" bIns="0" rtlCol="0" anchor="t">
            <a:spAutoFit/>
          </a:bodyPr>
          <a:lstStyle/>
          <a:p>
            <a:pPr algn="just" defTabSz="609630">
              <a:lnSpc>
                <a:spcPts val="3500"/>
              </a:lnSpc>
            </a:pPr>
            <a:r>
              <a:rPr lang="en-US" sz="3200" b="1" spc="21" dirty="0" err="1">
                <a:latin typeface="Century Gothic" panose="020B0502020202020204" pitchFamily="34" charset="0"/>
              </a:rPr>
              <a:t>Şahıs</a:t>
            </a:r>
            <a:r>
              <a:rPr lang="en-US" sz="3200" b="1" spc="21" dirty="0">
                <a:latin typeface="Century Gothic" panose="020B0502020202020204" pitchFamily="34" charset="0"/>
              </a:rPr>
              <a:t> </a:t>
            </a:r>
            <a:r>
              <a:rPr lang="en-US" sz="3200" b="1" spc="21" dirty="0" err="1">
                <a:latin typeface="Century Gothic" panose="020B0502020202020204" pitchFamily="34" charset="0"/>
              </a:rPr>
              <a:t>şirketi</a:t>
            </a:r>
            <a:r>
              <a:rPr lang="en-US" sz="3200" b="1" spc="21" dirty="0">
                <a:latin typeface="Century Gothic" panose="020B0502020202020204" pitchFamily="34" charset="0"/>
              </a:rPr>
              <a:t> </a:t>
            </a:r>
            <a:r>
              <a:rPr lang="en-US" sz="3200" b="1" spc="21" dirty="0" err="1">
                <a:latin typeface="Century Gothic" panose="020B0502020202020204" pitchFamily="34" charset="0"/>
              </a:rPr>
              <a:t>ortaklarının</a:t>
            </a:r>
            <a:r>
              <a:rPr lang="en-US" sz="3200" b="1" spc="21" dirty="0">
                <a:latin typeface="Century Gothic" panose="020B0502020202020204" pitchFamily="34" charset="0"/>
              </a:rPr>
              <a:t> (</a:t>
            </a:r>
            <a:r>
              <a:rPr lang="en-US" sz="3200" b="1" spc="21" dirty="0" err="1">
                <a:latin typeface="Century Gothic" panose="020B0502020202020204" pitchFamily="34" charset="0"/>
              </a:rPr>
              <a:t>komandit</a:t>
            </a:r>
            <a:r>
              <a:rPr lang="en-US" sz="3200" b="1" spc="21" dirty="0">
                <a:latin typeface="Century Gothic" panose="020B0502020202020204" pitchFamily="34" charset="0"/>
              </a:rPr>
              <a:t> </a:t>
            </a:r>
            <a:r>
              <a:rPr lang="en-US" sz="3200" b="1" spc="21" dirty="0" err="1">
                <a:latin typeface="Century Gothic" panose="020B0502020202020204" pitchFamily="34" charset="0"/>
              </a:rPr>
              <a:t>şirketin</a:t>
            </a:r>
            <a:r>
              <a:rPr lang="en-US" sz="3200" b="1" spc="21" dirty="0">
                <a:latin typeface="Century Gothic" panose="020B0502020202020204" pitchFamily="34" charset="0"/>
              </a:rPr>
              <a:t> </a:t>
            </a:r>
            <a:r>
              <a:rPr lang="en-US" sz="3200" b="1" spc="21" dirty="0" err="1">
                <a:latin typeface="Century Gothic" panose="020B0502020202020204" pitchFamily="34" charset="0"/>
              </a:rPr>
              <a:t>komanditer</a:t>
            </a:r>
            <a:r>
              <a:rPr lang="en-US" sz="3200" b="1" spc="21" dirty="0">
                <a:latin typeface="Century Gothic" panose="020B0502020202020204" pitchFamily="34" charset="0"/>
              </a:rPr>
              <a:t> </a:t>
            </a:r>
            <a:r>
              <a:rPr lang="en-US" sz="3200" b="1" spc="21" dirty="0" err="1">
                <a:latin typeface="Century Gothic" panose="020B0502020202020204" pitchFamily="34" charset="0"/>
              </a:rPr>
              <a:t>ortağı</a:t>
            </a:r>
            <a:r>
              <a:rPr lang="en-US" sz="3200" b="1" spc="21" dirty="0">
                <a:latin typeface="Century Gothic" panose="020B0502020202020204" pitchFamily="34" charset="0"/>
              </a:rPr>
              <a:t> </a:t>
            </a:r>
            <a:r>
              <a:rPr lang="en-US" sz="3200" b="1" spc="21" dirty="0" err="1">
                <a:latin typeface="Century Gothic" panose="020B0502020202020204" pitchFamily="34" charset="0"/>
              </a:rPr>
              <a:t>hariç</a:t>
            </a:r>
            <a:r>
              <a:rPr lang="en-US" sz="3200" b="1" spc="21" dirty="0">
                <a:latin typeface="Century Gothic" panose="020B0502020202020204" pitchFamily="34" charset="0"/>
              </a:rPr>
              <a:t>) </a:t>
            </a:r>
            <a:r>
              <a:rPr lang="en-US" sz="3200" b="1" spc="21" dirty="0" err="1">
                <a:latin typeface="Century Gothic" panose="020B0502020202020204" pitchFamily="34" charset="0"/>
              </a:rPr>
              <a:t>şirketten</a:t>
            </a:r>
            <a:r>
              <a:rPr lang="en-US" sz="3200" b="1" spc="21" dirty="0">
                <a:latin typeface="Century Gothic" panose="020B0502020202020204" pitchFamily="34" charset="0"/>
              </a:rPr>
              <a:t> </a:t>
            </a:r>
            <a:r>
              <a:rPr lang="en-US" sz="3200" b="1" spc="21" dirty="0" err="1">
                <a:latin typeface="Century Gothic" panose="020B0502020202020204" pitchFamily="34" charset="0"/>
              </a:rPr>
              <a:t>ayrılmaları</a:t>
            </a:r>
            <a:r>
              <a:rPr lang="en-US" sz="3200" b="1" spc="21" dirty="0">
                <a:latin typeface="Century Gothic" panose="020B0502020202020204" pitchFamily="34" charset="0"/>
              </a:rPr>
              <a:t> </a:t>
            </a:r>
            <a:r>
              <a:rPr lang="en-US" sz="3200" b="1" spc="21" dirty="0" err="1">
                <a:latin typeface="Century Gothic" panose="020B0502020202020204" pitchFamily="34" charset="0"/>
              </a:rPr>
              <a:t>halinde</a:t>
            </a:r>
            <a:r>
              <a:rPr lang="en-US" sz="3200" b="1" spc="21" dirty="0">
                <a:latin typeface="Century Gothic" panose="020B0502020202020204" pitchFamily="34" charset="0"/>
              </a:rPr>
              <a:t>, </a:t>
            </a:r>
            <a:r>
              <a:rPr lang="en-US" sz="3200" b="1" spc="21" dirty="0" err="1">
                <a:latin typeface="Century Gothic" panose="020B0502020202020204" pitchFamily="34" charset="0"/>
              </a:rPr>
              <a:t>şirket</a:t>
            </a:r>
            <a:r>
              <a:rPr lang="en-US" sz="3200" b="1" spc="21" dirty="0">
                <a:latin typeface="Century Gothic" panose="020B0502020202020204" pitchFamily="34" charset="0"/>
              </a:rPr>
              <a:t> </a:t>
            </a:r>
            <a:r>
              <a:rPr lang="en-US" sz="3200" b="1" spc="21" dirty="0" err="1">
                <a:latin typeface="Century Gothic" panose="020B0502020202020204" pitchFamily="34" charset="0"/>
              </a:rPr>
              <a:t>adına</a:t>
            </a:r>
            <a:r>
              <a:rPr lang="en-US" sz="3200" b="1" spc="21" dirty="0">
                <a:latin typeface="Century Gothic" panose="020B0502020202020204" pitchFamily="34" charset="0"/>
              </a:rPr>
              <a:t> </a:t>
            </a:r>
            <a:r>
              <a:rPr lang="en-US" sz="3200" b="1" spc="21" dirty="0" err="1">
                <a:latin typeface="Century Gothic" panose="020B0502020202020204" pitchFamily="34" charset="0"/>
              </a:rPr>
              <a:t>düzenlenmiş</a:t>
            </a:r>
            <a:r>
              <a:rPr lang="en-US" sz="3200" b="1" spc="21" dirty="0">
                <a:latin typeface="Century Gothic" panose="020B0502020202020204" pitchFamily="34" charset="0"/>
              </a:rPr>
              <a:t> </a:t>
            </a:r>
            <a:r>
              <a:rPr lang="en-US" sz="3200" b="1" spc="21" dirty="0" err="1">
                <a:latin typeface="Century Gothic" panose="020B0502020202020204" pitchFamily="34" charset="0"/>
              </a:rPr>
              <a:t>olan</a:t>
            </a:r>
            <a:r>
              <a:rPr lang="en-US" sz="3200" b="1" spc="21" dirty="0">
                <a:latin typeface="Century Gothic" panose="020B0502020202020204" pitchFamily="34" charset="0"/>
              </a:rPr>
              <a:t> </a:t>
            </a:r>
            <a:r>
              <a:rPr lang="en-US" sz="3200" b="1" spc="21" dirty="0" err="1">
                <a:latin typeface="Century Gothic" panose="020B0502020202020204" pitchFamily="34" charset="0"/>
              </a:rPr>
              <a:t>iş</a:t>
            </a:r>
            <a:r>
              <a:rPr lang="en-US" sz="3200" b="1" spc="21" dirty="0">
                <a:latin typeface="Century Gothic" panose="020B0502020202020204" pitchFamily="34" charset="0"/>
              </a:rPr>
              <a:t> bitirme </a:t>
            </a:r>
            <a:r>
              <a:rPr lang="en-US" sz="3200" b="1" spc="21" dirty="0" err="1">
                <a:latin typeface="Century Gothic" panose="020B0502020202020204" pitchFamily="34" charset="0"/>
              </a:rPr>
              <a:t>belgesi</a:t>
            </a:r>
            <a:r>
              <a:rPr lang="en-US" sz="3200" b="1" spc="21" dirty="0">
                <a:latin typeface="Century Gothic" panose="020B0502020202020204" pitchFamily="34" charset="0"/>
              </a:rPr>
              <a:t>, </a:t>
            </a:r>
            <a:r>
              <a:rPr lang="en-US" sz="3200" b="1" spc="21" dirty="0" err="1">
                <a:latin typeface="Century Gothic" panose="020B0502020202020204" pitchFamily="34" charset="0"/>
              </a:rPr>
              <a:t>ayrılan</a:t>
            </a:r>
            <a:r>
              <a:rPr lang="en-US" sz="3200" b="1" spc="21" dirty="0">
                <a:latin typeface="Century Gothic" panose="020B0502020202020204" pitchFamily="34" charset="0"/>
              </a:rPr>
              <a:t> </a:t>
            </a:r>
            <a:r>
              <a:rPr lang="en-US" sz="3200" b="1" spc="21" dirty="0" err="1">
                <a:latin typeface="Century Gothic" panose="020B0502020202020204" pitchFamily="34" charset="0"/>
              </a:rPr>
              <a:t>ortakların</a:t>
            </a:r>
            <a:r>
              <a:rPr lang="en-US" sz="3200" b="1" spc="21" dirty="0">
                <a:latin typeface="Century Gothic" panose="020B0502020202020204" pitchFamily="34" charset="0"/>
              </a:rPr>
              <a:t> </a:t>
            </a:r>
            <a:r>
              <a:rPr lang="en-US" sz="3200" b="1" spc="21" dirty="0" err="1">
                <a:latin typeface="Century Gothic" panose="020B0502020202020204" pitchFamily="34" charset="0"/>
              </a:rPr>
              <a:t>hisseleri</a:t>
            </a:r>
            <a:r>
              <a:rPr lang="en-US" sz="3200" b="1" spc="21" dirty="0">
                <a:latin typeface="Century Gothic" panose="020B0502020202020204" pitchFamily="34" charset="0"/>
              </a:rPr>
              <a:t> </a:t>
            </a:r>
            <a:r>
              <a:rPr lang="en-US" sz="3200" b="1" spc="21" dirty="0" err="1">
                <a:latin typeface="Century Gothic" panose="020B0502020202020204" pitchFamily="34" charset="0"/>
              </a:rPr>
              <a:t>oranında</a:t>
            </a:r>
            <a:r>
              <a:rPr lang="en-US" sz="3200" b="1" spc="21" dirty="0">
                <a:latin typeface="Century Gothic" panose="020B0502020202020204" pitchFamily="34" charset="0"/>
              </a:rPr>
              <a:t> </a:t>
            </a:r>
            <a:r>
              <a:rPr lang="en-US" sz="3200" b="1" spc="21" dirty="0" err="1">
                <a:latin typeface="Century Gothic" panose="020B0502020202020204" pitchFamily="34" charset="0"/>
              </a:rPr>
              <a:t>şahsi</a:t>
            </a:r>
            <a:r>
              <a:rPr lang="en-US" sz="3200" b="1" spc="21" dirty="0">
                <a:latin typeface="Century Gothic" panose="020B0502020202020204" pitchFamily="34" charset="0"/>
              </a:rPr>
              <a:t> </a:t>
            </a:r>
            <a:r>
              <a:rPr lang="en-US" sz="3200" b="1" spc="21" dirty="0" err="1">
                <a:latin typeface="Century Gothic" panose="020B0502020202020204" pitchFamily="34" charset="0"/>
              </a:rPr>
              <a:t>iş</a:t>
            </a:r>
            <a:r>
              <a:rPr lang="en-US" sz="3200" b="1" spc="21" dirty="0">
                <a:latin typeface="Century Gothic" panose="020B0502020202020204" pitchFamily="34" charset="0"/>
              </a:rPr>
              <a:t> </a:t>
            </a:r>
            <a:r>
              <a:rPr lang="en-US" sz="3200" b="1" spc="21" dirty="0" err="1">
                <a:latin typeface="Century Gothic" panose="020B0502020202020204" pitchFamily="34" charset="0"/>
              </a:rPr>
              <a:t>deneyimi</a:t>
            </a:r>
            <a:r>
              <a:rPr lang="en-US" sz="3200" b="1" spc="21" dirty="0">
                <a:latin typeface="Century Gothic" panose="020B0502020202020204" pitchFamily="34" charset="0"/>
              </a:rPr>
              <a:t> </a:t>
            </a:r>
            <a:r>
              <a:rPr lang="en-US" sz="3200" b="1" spc="21" dirty="0" err="1">
                <a:latin typeface="Century Gothic" panose="020B0502020202020204" pitchFamily="34" charset="0"/>
              </a:rPr>
              <a:t>olarak</a:t>
            </a:r>
            <a:r>
              <a:rPr lang="en-US" sz="3200" b="1" spc="21" dirty="0">
                <a:latin typeface="Century Gothic" panose="020B0502020202020204" pitchFamily="34" charset="0"/>
              </a:rPr>
              <a:t> </a:t>
            </a:r>
            <a:r>
              <a:rPr lang="en-US" sz="3200" b="1" spc="21" dirty="0" err="1">
                <a:latin typeface="Century Gothic" panose="020B0502020202020204" pitchFamily="34" charset="0"/>
              </a:rPr>
              <a:t>değerlendirilir</a:t>
            </a:r>
            <a:r>
              <a:rPr lang="en-US" sz="3200" b="1" spc="21" dirty="0">
                <a:latin typeface="Century Gothic" panose="020B0502020202020204" pitchFamily="34" charset="0"/>
              </a:rPr>
              <a:t>. Bu </a:t>
            </a:r>
            <a:r>
              <a:rPr lang="en-US" sz="3200" b="1" spc="21" dirty="0" err="1">
                <a:latin typeface="Century Gothic" panose="020B0502020202020204" pitchFamily="34" charset="0"/>
              </a:rPr>
              <a:t>belgelerin</a:t>
            </a:r>
            <a:r>
              <a:rPr lang="en-US" sz="3200" b="1" spc="21" dirty="0">
                <a:latin typeface="Century Gothic" panose="020B0502020202020204" pitchFamily="34" charset="0"/>
              </a:rPr>
              <a:t> </a:t>
            </a:r>
            <a:r>
              <a:rPr lang="en-US" sz="3200" b="1" spc="21" dirty="0" err="1">
                <a:latin typeface="Century Gothic" panose="020B0502020202020204" pitchFamily="34" charset="0"/>
              </a:rPr>
              <a:t>şirket</a:t>
            </a:r>
            <a:r>
              <a:rPr lang="en-US" sz="3200" b="1" spc="21" dirty="0">
                <a:latin typeface="Century Gothic" panose="020B0502020202020204" pitchFamily="34" charset="0"/>
              </a:rPr>
              <a:t> </a:t>
            </a:r>
            <a:r>
              <a:rPr lang="en-US" sz="3200" b="1" spc="21" dirty="0" err="1">
                <a:latin typeface="Century Gothic" panose="020B0502020202020204" pitchFamily="34" charset="0"/>
              </a:rPr>
              <a:t>adına</a:t>
            </a:r>
            <a:r>
              <a:rPr lang="en-US" sz="3200" b="1" spc="21" dirty="0">
                <a:latin typeface="Century Gothic" panose="020B0502020202020204" pitchFamily="34" charset="0"/>
              </a:rPr>
              <a:t> </a:t>
            </a:r>
            <a:r>
              <a:rPr lang="en-US" sz="3200" b="1" spc="21" dirty="0" err="1">
                <a:latin typeface="Century Gothic" panose="020B0502020202020204" pitchFamily="34" charset="0"/>
              </a:rPr>
              <a:t>kullanılmasında</a:t>
            </a:r>
            <a:r>
              <a:rPr lang="en-US" sz="3200" b="1" spc="21" dirty="0">
                <a:latin typeface="Century Gothic" panose="020B0502020202020204" pitchFamily="34" charset="0"/>
              </a:rPr>
              <a:t> </a:t>
            </a:r>
            <a:r>
              <a:rPr lang="en-US" sz="3200" b="1" spc="21" dirty="0" err="1">
                <a:latin typeface="Century Gothic" panose="020B0502020202020204" pitchFamily="34" charset="0"/>
              </a:rPr>
              <a:t>belge</a:t>
            </a:r>
            <a:r>
              <a:rPr lang="en-US" sz="3200" b="1" spc="21" dirty="0">
                <a:latin typeface="Century Gothic" panose="020B0502020202020204" pitchFamily="34" charset="0"/>
              </a:rPr>
              <a:t> </a:t>
            </a:r>
            <a:r>
              <a:rPr lang="en-US" sz="3200" b="1" spc="21" dirty="0" err="1">
                <a:latin typeface="Century Gothic" panose="020B0502020202020204" pitchFamily="34" charset="0"/>
              </a:rPr>
              <a:t>tutarı</a:t>
            </a:r>
            <a:r>
              <a:rPr lang="en-US" sz="3200" b="1" spc="21" dirty="0">
                <a:latin typeface="Century Gothic" panose="020B0502020202020204" pitchFamily="34" charset="0"/>
              </a:rPr>
              <a:t> </a:t>
            </a:r>
            <a:r>
              <a:rPr lang="en-US" sz="3200" b="1" spc="21" dirty="0" err="1">
                <a:latin typeface="Century Gothic" panose="020B0502020202020204" pitchFamily="34" charset="0"/>
              </a:rPr>
              <a:t>değerlendirilirken</a:t>
            </a:r>
            <a:r>
              <a:rPr lang="en-US" sz="3200" b="1" spc="21" dirty="0">
                <a:latin typeface="Century Gothic" panose="020B0502020202020204" pitchFamily="34" charset="0"/>
              </a:rPr>
              <a:t> </a:t>
            </a:r>
            <a:r>
              <a:rPr lang="en-US" sz="3200" b="1" spc="21" dirty="0" err="1">
                <a:latin typeface="Century Gothic" panose="020B0502020202020204" pitchFamily="34" charset="0"/>
              </a:rPr>
              <a:t>ayrılan</a:t>
            </a:r>
            <a:r>
              <a:rPr lang="en-US" sz="3200" b="1" spc="21" dirty="0">
                <a:latin typeface="Century Gothic" panose="020B0502020202020204" pitchFamily="34" charset="0"/>
              </a:rPr>
              <a:t> </a:t>
            </a:r>
            <a:r>
              <a:rPr lang="en-US" sz="3200" b="1" spc="21" dirty="0" err="1">
                <a:latin typeface="Century Gothic" panose="020B0502020202020204" pitchFamily="34" charset="0"/>
              </a:rPr>
              <a:t>ortakların</a:t>
            </a:r>
            <a:r>
              <a:rPr lang="en-US" sz="3200" b="1" spc="21" dirty="0">
                <a:latin typeface="Century Gothic" panose="020B0502020202020204" pitchFamily="34" charset="0"/>
              </a:rPr>
              <a:t> </a:t>
            </a:r>
            <a:r>
              <a:rPr lang="en-US" sz="3200" b="1" spc="21" dirty="0" err="1">
                <a:latin typeface="Century Gothic" panose="020B0502020202020204" pitchFamily="34" charset="0"/>
              </a:rPr>
              <a:t>hisselerine</a:t>
            </a:r>
            <a:r>
              <a:rPr lang="en-US" sz="3200" b="1" spc="21" dirty="0">
                <a:latin typeface="Century Gothic" panose="020B0502020202020204" pitchFamily="34" charset="0"/>
              </a:rPr>
              <a:t> </a:t>
            </a:r>
            <a:r>
              <a:rPr lang="en-US" sz="3200" b="1" spc="21" dirty="0" err="1">
                <a:latin typeface="Century Gothic" panose="020B0502020202020204" pitchFamily="34" charset="0"/>
              </a:rPr>
              <a:t>isabet</a:t>
            </a:r>
            <a:r>
              <a:rPr lang="en-US" sz="3200" b="1" spc="21" dirty="0">
                <a:latin typeface="Century Gothic" panose="020B0502020202020204" pitchFamily="34" charset="0"/>
              </a:rPr>
              <a:t> </a:t>
            </a:r>
            <a:r>
              <a:rPr lang="en-US" sz="3200" b="1" spc="21" dirty="0" err="1">
                <a:latin typeface="Century Gothic" panose="020B0502020202020204" pitchFamily="34" charset="0"/>
              </a:rPr>
              <a:t>eden</a:t>
            </a:r>
            <a:r>
              <a:rPr lang="en-US" sz="3200" b="1" spc="21" dirty="0">
                <a:latin typeface="Century Gothic" panose="020B0502020202020204" pitchFamily="34" charset="0"/>
              </a:rPr>
              <a:t> </a:t>
            </a:r>
            <a:r>
              <a:rPr lang="en-US" sz="3200" b="1" spc="21" dirty="0" err="1">
                <a:latin typeface="Century Gothic" panose="020B0502020202020204" pitchFamily="34" charset="0"/>
              </a:rPr>
              <a:t>tutar</a:t>
            </a:r>
            <a:r>
              <a:rPr lang="en-US" sz="3200" b="1" spc="21" dirty="0">
                <a:latin typeface="Century Gothic" panose="020B0502020202020204" pitchFamily="34" charset="0"/>
              </a:rPr>
              <a:t> </a:t>
            </a:r>
            <a:r>
              <a:rPr lang="en-US" sz="3200" b="1" spc="21" dirty="0" err="1">
                <a:latin typeface="Century Gothic" panose="020B0502020202020204" pitchFamily="34" charset="0"/>
              </a:rPr>
              <a:t>belge</a:t>
            </a:r>
            <a:r>
              <a:rPr lang="en-US" sz="3200" b="1" spc="21" dirty="0">
                <a:latin typeface="Century Gothic" panose="020B0502020202020204" pitchFamily="34" charset="0"/>
              </a:rPr>
              <a:t> </a:t>
            </a:r>
            <a:r>
              <a:rPr lang="en-US" sz="3200" b="1" spc="21" dirty="0" err="1">
                <a:latin typeface="Century Gothic" panose="020B0502020202020204" pitchFamily="34" charset="0"/>
              </a:rPr>
              <a:t>toplamından</a:t>
            </a:r>
            <a:r>
              <a:rPr lang="en-US" sz="3200" b="1" spc="21" dirty="0">
                <a:latin typeface="Century Gothic" panose="020B0502020202020204" pitchFamily="34" charset="0"/>
              </a:rPr>
              <a:t> </a:t>
            </a:r>
            <a:r>
              <a:rPr lang="en-US" sz="3200" b="1" spc="21" dirty="0" err="1">
                <a:latin typeface="Century Gothic" panose="020B0502020202020204" pitchFamily="34" charset="0"/>
              </a:rPr>
              <a:t>düşülür</a:t>
            </a:r>
            <a:r>
              <a:rPr lang="en-US" sz="3200" b="1" spc="21" dirty="0">
                <a:latin typeface="Century Gothic" panose="020B0502020202020204" pitchFamily="34" charset="0"/>
              </a:rPr>
              <a:t>.</a:t>
            </a:r>
            <a:endParaRPr lang="tr-TR" sz="3200" b="1" spc="21" dirty="0">
              <a:latin typeface="Century Gothic" panose="020B0502020202020204" pitchFamily="34" charset="0"/>
            </a:endParaRPr>
          </a:p>
        </p:txBody>
      </p:sp>
      <p:sp>
        <p:nvSpPr>
          <p:cNvPr id="8" name="TextBox 14"/>
          <p:cNvSpPr txBox="1"/>
          <p:nvPr/>
        </p:nvSpPr>
        <p:spPr>
          <a:xfrm>
            <a:off x="731520" y="6157088"/>
            <a:ext cx="10042475" cy="430887"/>
          </a:xfrm>
          <a:prstGeom prst="rect">
            <a:avLst/>
          </a:prstGeom>
        </p:spPr>
        <p:txBody>
          <a:bodyPr wrap="square" lIns="0" tIns="0" rIns="0" bIns="0" rtlCol="0" anchor="t">
            <a:spAutoFit/>
          </a:bodyPr>
          <a:lstStyle/>
          <a:p>
            <a:r>
              <a:rPr lang="tr-TR" sz="2800" b="1" dirty="0">
                <a:solidFill>
                  <a:srgbClr val="FF0000"/>
                </a:solidFill>
              </a:rPr>
              <a:t>(</a:t>
            </a:r>
            <a:r>
              <a:rPr lang="tr-TR" sz="2800" b="1" dirty="0" smtClean="0">
                <a:solidFill>
                  <a:srgbClr val="FF0000"/>
                </a:solidFill>
              </a:rPr>
              <a:t>TÜZEL KİŞİLİĞE AİT İŞ DENEYİMİNİ ŞAHSİ OLARAK KULLANAMAZ</a:t>
            </a:r>
            <a:r>
              <a:rPr lang="tr-TR" sz="2800" b="1" dirty="0" smtClean="0">
                <a:solidFill>
                  <a:srgbClr val="FF0000"/>
                </a:solidFill>
              </a:rPr>
              <a:t>)</a:t>
            </a:r>
            <a:endParaRPr lang="en-US" sz="2800" b="1" spc="22" dirty="0">
              <a:solidFill>
                <a:srgbClr val="FFFFFF"/>
              </a:solidFill>
              <a:latin typeface="Century Gothic" panose="020B0502020202020204" pitchFamily="34" charset="0"/>
            </a:endParaRPr>
          </a:p>
        </p:txBody>
      </p:sp>
    </p:spTree>
    <p:extLst>
      <p:ext uri="{BB962C8B-B14F-4D97-AF65-F5344CB8AC3E}">
        <p14:creationId xmlns:p14="http://schemas.microsoft.com/office/powerpoint/2010/main" val="27569453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TextBox 4"/>
          <p:cNvSpPr txBox="1"/>
          <p:nvPr/>
        </p:nvSpPr>
        <p:spPr>
          <a:xfrm>
            <a:off x="596180" y="423895"/>
            <a:ext cx="9663967" cy="551433"/>
          </a:xfrm>
          <a:prstGeom prst="rect">
            <a:avLst/>
          </a:prstGeom>
        </p:spPr>
        <p:txBody>
          <a:bodyPr wrap="square" lIns="0" tIns="0" rIns="0" bIns="0" rtlCol="0" anchor="t">
            <a:spAutoFit/>
          </a:bodyPr>
          <a:lstStyle/>
          <a:p>
            <a:pPr algn="ctr" defTabSz="609630">
              <a:lnSpc>
                <a:spcPts val="4334"/>
              </a:lnSpc>
            </a:pPr>
            <a:r>
              <a:rPr lang="en-US" sz="2800" b="1" spc="267" dirty="0">
                <a:solidFill>
                  <a:srgbClr val="FF0000"/>
                </a:solidFill>
                <a:latin typeface="Century Gothic" panose="020B0502020202020204" pitchFamily="34" charset="0"/>
              </a:rPr>
              <a:t>ORTAK G</a:t>
            </a:r>
            <a:r>
              <a:rPr lang="tr-TR" sz="2800" b="1" spc="267" dirty="0">
                <a:solidFill>
                  <a:srgbClr val="FF0000"/>
                </a:solidFill>
                <a:latin typeface="Century Gothic" panose="020B0502020202020204" pitchFamily="34" charset="0"/>
              </a:rPr>
              <a:t>İ</a:t>
            </a:r>
            <a:r>
              <a:rPr lang="en-US" sz="2800" b="1" spc="267" dirty="0">
                <a:solidFill>
                  <a:srgbClr val="FF0000"/>
                </a:solidFill>
                <a:latin typeface="Century Gothic" panose="020B0502020202020204" pitchFamily="34" charset="0"/>
              </a:rPr>
              <a:t>R</a:t>
            </a:r>
            <a:r>
              <a:rPr lang="tr-TR" sz="2800" b="1" spc="267" dirty="0">
                <a:solidFill>
                  <a:srgbClr val="FF0000"/>
                </a:solidFill>
                <a:latin typeface="Century Gothic" panose="020B0502020202020204" pitchFamily="34" charset="0"/>
              </a:rPr>
              <a:t>İ</a:t>
            </a:r>
            <a:r>
              <a:rPr lang="en-US" sz="2800" b="1" spc="267" dirty="0">
                <a:solidFill>
                  <a:srgbClr val="FF0000"/>
                </a:solidFill>
                <a:latin typeface="Century Gothic" panose="020B0502020202020204" pitchFamily="34" charset="0"/>
              </a:rPr>
              <a:t>Ş</a:t>
            </a:r>
            <a:r>
              <a:rPr lang="tr-TR" sz="2800" b="1" spc="267" dirty="0">
                <a:solidFill>
                  <a:srgbClr val="FF0000"/>
                </a:solidFill>
                <a:latin typeface="Century Gothic" panose="020B0502020202020204" pitchFamily="34" charset="0"/>
              </a:rPr>
              <a:t>İ</a:t>
            </a:r>
            <a:r>
              <a:rPr lang="en-US" sz="2800" b="1" spc="267" dirty="0">
                <a:solidFill>
                  <a:srgbClr val="FF0000"/>
                </a:solidFill>
                <a:latin typeface="Century Gothic" panose="020B0502020202020204" pitchFamily="34" charset="0"/>
              </a:rPr>
              <a:t>MLERE </a:t>
            </a:r>
            <a:r>
              <a:rPr lang="tr-TR" sz="2800" b="1" spc="267" dirty="0">
                <a:solidFill>
                  <a:srgbClr val="FF0000"/>
                </a:solidFill>
                <a:latin typeface="Century Gothic" panose="020B0502020202020204" pitchFamily="34" charset="0"/>
              </a:rPr>
              <a:t>İ</a:t>
            </a:r>
            <a:r>
              <a:rPr lang="en-US" sz="2800" b="1" spc="267" dirty="0">
                <a:solidFill>
                  <a:srgbClr val="FF0000"/>
                </a:solidFill>
                <a:latin typeface="Century Gothic" panose="020B0502020202020204" pitchFamily="34" charset="0"/>
              </a:rPr>
              <a:t>L</a:t>
            </a:r>
            <a:r>
              <a:rPr lang="tr-TR" sz="2800" b="1" spc="267" dirty="0">
                <a:solidFill>
                  <a:srgbClr val="FF0000"/>
                </a:solidFill>
                <a:latin typeface="Century Gothic" panose="020B0502020202020204" pitchFamily="34" charset="0"/>
              </a:rPr>
              <a:t>İ</a:t>
            </a:r>
            <a:r>
              <a:rPr lang="en-US" sz="2800" b="1" spc="267" dirty="0">
                <a:solidFill>
                  <a:srgbClr val="FF0000"/>
                </a:solidFill>
                <a:latin typeface="Century Gothic" panose="020B0502020202020204" pitchFamily="34" charset="0"/>
              </a:rPr>
              <a:t>ŞK</a:t>
            </a:r>
            <a:r>
              <a:rPr lang="tr-TR" sz="2800" b="1" spc="267" dirty="0">
                <a:solidFill>
                  <a:srgbClr val="FF0000"/>
                </a:solidFill>
                <a:latin typeface="Century Gothic" panose="020B0502020202020204" pitchFamily="34" charset="0"/>
              </a:rPr>
              <a:t>İ</a:t>
            </a:r>
            <a:r>
              <a:rPr lang="en-US" sz="2800" b="1" spc="267" dirty="0">
                <a:solidFill>
                  <a:srgbClr val="FF0000"/>
                </a:solidFill>
                <a:latin typeface="Century Gothic" panose="020B0502020202020204" pitchFamily="34" charset="0"/>
              </a:rPr>
              <a:t>N </a:t>
            </a:r>
            <a:r>
              <a:rPr lang="en-US" sz="2800" b="1" spc="267" dirty="0" smtClean="0">
                <a:solidFill>
                  <a:srgbClr val="FF0000"/>
                </a:solidFill>
                <a:latin typeface="Century Gothic" panose="020B0502020202020204" pitchFamily="34" charset="0"/>
              </a:rPr>
              <a:t>HUSUSLAR</a:t>
            </a:r>
            <a:r>
              <a:rPr lang="tr-TR" sz="2800" b="1" spc="267" dirty="0" smtClean="0">
                <a:solidFill>
                  <a:srgbClr val="FF0000"/>
                </a:solidFill>
                <a:latin typeface="Century Gothic" panose="020B0502020202020204" pitchFamily="34" charset="0"/>
              </a:rPr>
              <a:t> NELERDİR?</a:t>
            </a:r>
            <a:endParaRPr lang="en-US" sz="2800" b="1" spc="267" dirty="0">
              <a:solidFill>
                <a:srgbClr val="FF0000"/>
              </a:solidFill>
              <a:latin typeface="Century Gothic" panose="020B0502020202020204" pitchFamily="34" charset="0"/>
            </a:endParaRPr>
          </a:p>
        </p:txBody>
      </p:sp>
      <p:sp>
        <p:nvSpPr>
          <p:cNvPr id="7" name="TextBox 14"/>
          <p:cNvSpPr txBox="1"/>
          <p:nvPr/>
        </p:nvSpPr>
        <p:spPr>
          <a:xfrm>
            <a:off x="685800" y="1919327"/>
            <a:ext cx="11010900" cy="4488408"/>
          </a:xfrm>
          <a:prstGeom prst="rect">
            <a:avLst/>
          </a:prstGeom>
        </p:spPr>
        <p:txBody>
          <a:bodyPr wrap="square" lIns="0" tIns="0" rIns="0" bIns="0" rtlCol="0" anchor="t">
            <a:spAutoFit/>
          </a:bodyPr>
          <a:lstStyle/>
          <a:p>
            <a:pPr algn="just" defTabSz="609630">
              <a:lnSpc>
                <a:spcPts val="3500"/>
              </a:lnSpc>
            </a:pPr>
            <a:r>
              <a:rPr lang="en-US" sz="3000" b="1" spc="36" dirty="0">
                <a:latin typeface="Century Gothic" panose="020B0502020202020204" pitchFamily="34" charset="0"/>
              </a:rPr>
              <a:t>Y.5/(5): </a:t>
            </a:r>
            <a:r>
              <a:rPr lang="en-US" sz="3000" b="1" spc="36" dirty="0" err="1">
                <a:latin typeface="Century Gothic" panose="020B0502020202020204" pitchFamily="34" charset="0"/>
              </a:rPr>
              <a:t>Yapı</a:t>
            </a:r>
            <a:r>
              <a:rPr lang="en-US" sz="3000" b="1" spc="36" dirty="0">
                <a:latin typeface="Century Gothic" panose="020B0502020202020204" pitchFamily="34" charset="0"/>
              </a:rPr>
              <a:t> </a:t>
            </a:r>
            <a:r>
              <a:rPr lang="en-US" sz="3000" b="1" spc="36" dirty="0" err="1">
                <a:latin typeface="Century Gothic" panose="020B0502020202020204" pitchFamily="34" charset="0"/>
              </a:rPr>
              <a:t>müteahhitliğinin</a:t>
            </a:r>
            <a:r>
              <a:rPr lang="en-US" sz="3000" b="1" spc="36" dirty="0">
                <a:latin typeface="Century Gothic" panose="020B0502020202020204" pitchFamily="34" charset="0"/>
              </a:rPr>
              <a:t> </a:t>
            </a:r>
            <a:r>
              <a:rPr lang="en-US" sz="3000" b="1" spc="36" dirty="0" err="1">
                <a:latin typeface="Century Gothic" panose="020B0502020202020204" pitchFamily="34" charset="0"/>
              </a:rPr>
              <a:t>ortak</a:t>
            </a:r>
            <a:r>
              <a:rPr lang="en-US" sz="3000" b="1" spc="36" dirty="0">
                <a:latin typeface="Century Gothic" panose="020B0502020202020204" pitchFamily="34" charset="0"/>
              </a:rPr>
              <a:t> </a:t>
            </a:r>
            <a:r>
              <a:rPr lang="en-US" sz="3000" b="1" spc="36" dirty="0" err="1">
                <a:latin typeface="Century Gothic" panose="020B0502020202020204" pitchFamily="34" charset="0"/>
              </a:rPr>
              <a:t>girişimce</a:t>
            </a:r>
            <a:r>
              <a:rPr lang="en-US" sz="3000" b="1" spc="36" dirty="0">
                <a:latin typeface="Century Gothic" panose="020B0502020202020204" pitchFamily="34" charset="0"/>
              </a:rPr>
              <a:t> </a:t>
            </a:r>
            <a:r>
              <a:rPr lang="en-US" sz="3000" b="1" spc="36" dirty="0" err="1">
                <a:latin typeface="Century Gothic" panose="020B0502020202020204" pitchFamily="34" charset="0"/>
              </a:rPr>
              <a:t>üstlenilmesi</a:t>
            </a:r>
            <a:r>
              <a:rPr lang="en-US" sz="3000" b="1" spc="36" dirty="0">
                <a:latin typeface="Century Gothic" panose="020B0502020202020204" pitchFamily="34" charset="0"/>
              </a:rPr>
              <a:t> </a:t>
            </a:r>
            <a:r>
              <a:rPr lang="en-US" sz="3000" b="1" spc="36" dirty="0" err="1">
                <a:latin typeface="Century Gothic" panose="020B0502020202020204" pitchFamily="34" charset="0"/>
              </a:rPr>
              <a:t>halinde</a:t>
            </a:r>
            <a:r>
              <a:rPr lang="en-US" sz="3000" b="1" spc="36" dirty="0">
                <a:latin typeface="Century Gothic" panose="020B0502020202020204" pitchFamily="34" charset="0"/>
              </a:rPr>
              <a:t>, her </a:t>
            </a:r>
            <a:r>
              <a:rPr lang="en-US" sz="3000" b="1" spc="36" dirty="0" err="1">
                <a:latin typeface="Century Gothic" panose="020B0502020202020204" pitchFamily="34" charset="0"/>
              </a:rPr>
              <a:t>bir</a:t>
            </a:r>
            <a:r>
              <a:rPr lang="en-US" sz="3000" b="1" spc="36" dirty="0">
                <a:latin typeface="Century Gothic" panose="020B0502020202020204" pitchFamily="34" charset="0"/>
              </a:rPr>
              <a:t> </a:t>
            </a:r>
            <a:r>
              <a:rPr lang="en-US" sz="3000" b="1" spc="36" dirty="0" err="1">
                <a:latin typeface="Century Gothic" panose="020B0502020202020204" pitchFamily="34" charset="0"/>
              </a:rPr>
              <a:t>ortağın</a:t>
            </a:r>
            <a:r>
              <a:rPr lang="en-US" sz="3000" b="1" spc="36" dirty="0">
                <a:latin typeface="Century Gothic" panose="020B0502020202020204" pitchFamily="34" charset="0"/>
              </a:rPr>
              <a:t> </a:t>
            </a:r>
            <a:r>
              <a:rPr lang="en-US" sz="3000" b="1" spc="36" dirty="0" err="1">
                <a:latin typeface="Century Gothic" panose="020B0502020202020204" pitchFamily="34" charset="0"/>
              </a:rPr>
              <a:t>Müdürlükten</a:t>
            </a:r>
            <a:r>
              <a:rPr lang="en-US" sz="3000" b="1" spc="36" dirty="0">
                <a:latin typeface="Century Gothic" panose="020B0502020202020204" pitchFamily="34" charset="0"/>
              </a:rPr>
              <a:t> </a:t>
            </a:r>
            <a:r>
              <a:rPr lang="en-US" sz="3000" b="1" spc="36" dirty="0" err="1">
                <a:solidFill>
                  <a:srgbClr val="FF0000"/>
                </a:solidFill>
                <a:latin typeface="Century Gothic" panose="020B0502020202020204" pitchFamily="34" charset="0"/>
              </a:rPr>
              <a:t>ayrı</a:t>
            </a:r>
            <a:r>
              <a:rPr lang="en-US" sz="3000" b="1" spc="36" dirty="0">
                <a:solidFill>
                  <a:srgbClr val="FF0000"/>
                </a:solidFill>
                <a:latin typeface="Century Gothic" panose="020B0502020202020204" pitchFamily="34" charset="0"/>
              </a:rPr>
              <a:t> </a:t>
            </a:r>
            <a:r>
              <a:rPr lang="en-US" sz="3000" b="1" spc="36" dirty="0" err="1">
                <a:solidFill>
                  <a:srgbClr val="FF0000"/>
                </a:solidFill>
                <a:latin typeface="Century Gothic" panose="020B0502020202020204" pitchFamily="34" charset="0"/>
              </a:rPr>
              <a:t>ayrı</a:t>
            </a:r>
            <a:r>
              <a:rPr lang="en-US" sz="3000" b="1" spc="36" dirty="0">
                <a:solidFill>
                  <a:srgbClr val="FF0000"/>
                </a:solidFill>
                <a:latin typeface="Century Gothic" panose="020B0502020202020204" pitchFamily="34" charset="0"/>
              </a:rPr>
              <a:t> </a:t>
            </a:r>
            <a:r>
              <a:rPr lang="en-US" sz="3000" b="1" spc="36" dirty="0" err="1">
                <a:solidFill>
                  <a:srgbClr val="FF0000"/>
                </a:solidFill>
                <a:latin typeface="Century Gothic" panose="020B0502020202020204" pitchFamily="34" charset="0"/>
              </a:rPr>
              <a:t>yetki</a:t>
            </a:r>
            <a:r>
              <a:rPr lang="en-US" sz="3000" b="1" spc="36" dirty="0">
                <a:solidFill>
                  <a:srgbClr val="FF0000"/>
                </a:solidFill>
                <a:latin typeface="Century Gothic" panose="020B0502020202020204" pitchFamily="34" charset="0"/>
              </a:rPr>
              <a:t> </a:t>
            </a:r>
            <a:r>
              <a:rPr lang="en-US" sz="3000" b="1" spc="36" dirty="0" err="1">
                <a:solidFill>
                  <a:srgbClr val="FF0000"/>
                </a:solidFill>
                <a:latin typeface="Century Gothic" panose="020B0502020202020204" pitchFamily="34" charset="0"/>
              </a:rPr>
              <a:t>belge</a:t>
            </a:r>
            <a:r>
              <a:rPr lang="en-US" sz="3000" b="1" spc="36" dirty="0">
                <a:solidFill>
                  <a:srgbClr val="FF0000"/>
                </a:solidFill>
                <a:latin typeface="Century Gothic" panose="020B0502020202020204" pitchFamily="34" charset="0"/>
              </a:rPr>
              <a:t> </a:t>
            </a:r>
            <a:r>
              <a:rPr lang="en-US" sz="3000" b="1" spc="36" dirty="0" err="1">
                <a:solidFill>
                  <a:srgbClr val="FF0000"/>
                </a:solidFill>
                <a:latin typeface="Century Gothic" panose="020B0502020202020204" pitchFamily="34" charset="0"/>
              </a:rPr>
              <a:t>numarası</a:t>
            </a:r>
            <a:r>
              <a:rPr lang="en-US" sz="3000" b="1" spc="36" dirty="0">
                <a:solidFill>
                  <a:srgbClr val="FF0000"/>
                </a:solidFill>
                <a:latin typeface="Century Gothic" panose="020B0502020202020204" pitchFamily="34" charset="0"/>
              </a:rPr>
              <a:t> </a:t>
            </a:r>
            <a:r>
              <a:rPr lang="en-US" sz="3000" b="1" spc="36" dirty="0" err="1">
                <a:solidFill>
                  <a:srgbClr val="FF0000"/>
                </a:solidFill>
                <a:latin typeface="Century Gothic" panose="020B0502020202020204" pitchFamily="34" charset="0"/>
              </a:rPr>
              <a:t>almış</a:t>
            </a:r>
            <a:r>
              <a:rPr lang="en-US" sz="3000" b="1" spc="36" dirty="0">
                <a:solidFill>
                  <a:srgbClr val="FF0000"/>
                </a:solidFill>
                <a:latin typeface="Century Gothic" panose="020B0502020202020204" pitchFamily="34" charset="0"/>
              </a:rPr>
              <a:t> </a:t>
            </a:r>
            <a:r>
              <a:rPr lang="en-US" sz="3000" b="1" spc="36" dirty="0" err="1">
                <a:solidFill>
                  <a:srgbClr val="FF0000"/>
                </a:solidFill>
                <a:latin typeface="Century Gothic" panose="020B0502020202020204" pitchFamily="34" charset="0"/>
              </a:rPr>
              <a:t>olması</a:t>
            </a:r>
            <a:r>
              <a:rPr lang="en-US" sz="3000" b="1" spc="36" dirty="0">
                <a:solidFill>
                  <a:srgbClr val="FF0000"/>
                </a:solidFill>
                <a:latin typeface="Century Gothic" panose="020B0502020202020204" pitchFamily="34" charset="0"/>
              </a:rPr>
              <a:t> </a:t>
            </a:r>
            <a:r>
              <a:rPr lang="en-US" sz="3000" b="1" spc="36" dirty="0" err="1">
                <a:latin typeface="Century Gothic" panose="020B0502020202020204" pitchFamily="34" charset="0"/>
              </a:rPr>
              <a:t>ve</a:t>
            </a:r>
            <a:r>
              <a:rPr lang="en-US" sz="3000" b="1" spc="36" dirty="0">
                <a:latin typeface="Century Gothic" panose="020B0502020202020204" pitchFamily="34" charset="0"/>
              </a:rPr>
              <a:t> </a:t>
            </a:r>
            <a:r>
              <a:rPr lang="en-US" sz="3000" b="1" spc="36" dirty="0" err="1">
                <a:latin typeface="Century Gothic" panose="020B0502020202020204" pitchFamily="34" charset="0"/>
              </a:rPr>
              <a:t>ortaklarca</a:t>
            </a:r>
            <a:r>
              <a:rPr lang="en-US" sz="3000" b="1" spc="36" dirty="0">
                <a:latin typeface="Century Gothic" panose="020B0502020202020204" pitchFamily="34" charset="0"/>
              </a:rPr>
              <a:t> </a:t>
            </a:r>
            <a:r>
              <a:rPr lang="en-US" sz="3000" b="1" spc="36" dirty="0" err="1">
                <a:latin typeface="Century Gothic" panose="020B0502020202020204" pitchFamily="34" charset="0"/>
              </a:rPr>
              <a:t>tüm</a:t>
            </a:r>
            <a:r>
              <a:rPr lang="en-US" sz="3000" b="1" spc="36" dirty="0">
                <a:latin typeface="Century Gothic" panose="020B0502020202020204" pitchFamily="34" charset="0"/>
              </a:rPr>
              <a:t> </a:t>
            </a:r>
            <a:r>
              <a:rPr lang="en-US" sz="3000" b="1" spc="36" dirty="0" err="1">
                <a:latin typeface="Century Gothic" panose="020B0502020202020204" pitchFamily="34" charset="0"/>
              </a:rPr>
              <a:t>ortaklık</a:t>
            </a:r>
            <a:r>
              <a:rPr lang="en-US" sz="3000" b="1" spc="36" dirty="0">
                <a:latin typeface="Century Gothic" panose="020B0502020202020204" pitchFamily="34" charset="0"/>
              </a:rPr>
              <a:t> </a:t>
            </a:r>
            <a:r>
              <a:rPr lang="en-US" sz="3000" b="1" spc="36" dirty="0" err="1">
                <a:latin typeface="Century Gothic" panose="020B0502020202020204" pitchFamily="34" charset="0"/>
              </a:rPr>
              <a:t>adına</a:t>
            </a:r>
            <a:r>
              <a:rPr lang="en-US" sz="3000" b="1" spc="36" dirty="0">
                <a:latin typeface="Century Gothic" panose="020B0502020202020204" pitchFamily="34" charset="0"/>
              </a:rPr>
              <a:t> </a:t>
            </a:r>
            <a:r>
              <a:rPr lang="en-US" sz="3000" b="1" spc="36" dirty="0" err="1">
                <a:latin typeface="Century Gothic" panose="020B0502020202020204" pitchFamily="34" charset="0"/>
              </a:rPr>
              <a:t>yeni</a:t>
            </a:r>
            <a:r>
              <a:rPr lang="en-US" sz="3000" b="1" spc="36" dirty="0">
                <a:latin typeface="Century Gothic" panose="020B0502020202020204" pitchFamily="34" charset="0"/>
              </a:rPr>
              <a:t> </a:t>
            </a:r>
            <a:r>
              <a:rPr lang="en-US" sz="3000" b="1" spc="36" dirty="0" err="1">
                <a:latin typeface="Century Gothic" panose="020B0502020202020204" pitchFamily="34" charset="0"/>
              </a:rPr>
              <a:t>bir</a:t>
            </a:r>
            <a:r>
              <a:rPr lang="en-US" sz="3000" b="1" spc="36" dirty="0">
                <a:latin typeface="Century Gothic" panose="020B0502020202020204" pitchFamily="34" charset="0"/>
              </a:rPr>
              <a:t> </a:t>
            </a:r>
            <a:r>
              <a:rPr lang="en-US" sz="3000" b="1" spc="36" dirty="0" err="1">
                <a:latin typeface="Century Gothic" panose="020B0502020202020204" pitchFamily="34" charset="0"/>
              </a:rPr>
              <a:t>yetki</a:t>
            </a:r>
            <a:r>
              <a:rPr lang="en-US" sz="3000" b="1" spc="36" dirty="0">
                <a:latin typeface="Century Gothic" panose="020B0502020202020204" pitchFamily="34" charset="0"/>
              </a:rPr>
              <a:t> </a:t>
            </a:r>
            <a:r>
              <a:rPr lang="en-US" sz="3000" b="1" spc="36" dirty="0" err="1">
                <a:latin typeface="Century Gothic" panose="020B0502020202020204" pitchFamily="34" charset="0"/>
              </a:rPr>
              <a:t>belgesi</a:t>
            </a:r>
            <a:r>
              <a:rPr lang="en-US" sz="3000" b="1" spc="36" dirty="0">
                <a:latin typeface="Century Gothic" panose="020B0502020202020204" pitchFamily="34" charset="0"/>
              </a:rPr>
              <a:t> </a:t>
            </a:r>
            <a:r>
              <a:rPr lang="en-US" sz="3000" b="1" spc="36" dirty="0" err="1">
                <a:latin typeface="Century Gothic" panose="020B0502020202020204" pitchFamily="34" charset="0"/>
              </a:rPr>
              <a:t>numarası</a:t>
            </a:r>
            <a:r>
              <a:rPr lang="en-US" sz="3000" b="1" spc="36" dirty="0">
                <a:latin typeface="Century Gothic" panose="020B0502020202020204" pitchFamily="34" charset="0"/>
              </a:rPr>
              <a:t> </a:t>
            </a:r>
            <a:r>
              <a:rPr lang="en-US" sz="3000" b="1" spc="36" dirty="0" err="1">
                <a:latin typeface="Century Gothic" panose="020B0502020202020204" pitchFamily="34" charset="0"/>
              </a:rPr>
              <a:t>alınması</a:t>
            </a:r>
            <a:r>
              <a:rPr lang="en-US" sz="3000" b="1" spc="36" dirty="0">
                <a:latin typeface="Century Gothic" panose="020B0502020202020204" pitchFamily="34" charset="0"/>
              </a:rPr>
              <a:t> </a:t>
            </a:r>
            <a:r>
              <a:rPr lang="en-US" sz="3000" b="1" spc="36" dirty="0" err="1">
                <a:latin typeface="Century Gothic" panose="020B0502020202020204" pitchFamily="34" charset="0"/>
              </a:rPr>
              <a:t>zorunludur</a:t>
            </a:r>
            <a:r>
              <a:rPr lang="en-US" sz="3000" b="1" spc="36" dirty="0" smtClean="0">
                <a:latin typeface="Century Gothic" panose="020B0502020202020204" pitchFamily="34" charset="0"/>
              </a:rPr>
              <a:t>.</a:t>
            </a:r>
            <a:endParaRPr lang="tr-TR" sz="3000" b="1" spc="36" dirty="0" smtClean="0">
              <a:latin typeface="Century Gothic" panose="020B0502020202020204" pitchFamily="34" charset="0"/>
            </a:endParaRPr>
          </a:p>
          <a:p>
            <a:pPr algn="just" defTabSz="609630">
              <a:lnSpc>
                <a:spcPts val="3500"/>
              </a:lnSpc>
            </a:pPr>
            <a:endParaRPr lang="tr-TR" sz="3000" b="1" spc="36" dirty="0">
              <a:latin typeface="Century Gothic" panose="020B0502020202020204" pitchFamily="34" charset="0"/>
            </a:endParaRPr>
          </a:p>
          <a:p>
            <a:pPr algn="just" defTabSz="609630">
              <a:lnSpc>
                <a:spcPts val="3500"/>
              </a:lnSpc>
            </a:pPr>
            <a:r>
              <a:rPr lang="en-US" sz="3000" b="1" spc="36" dirty="0">
                <a:latin typeface="Century Gothic" panose="020B0502020202020204" pitchFamily="34" charset="0"/>
              </a:rPr>
              <a:t>Y.14/(2): </a:t>
            </a:r>
            <a:r>
              <a:rPr lang="en-US" sz="3000" b="1" spc="36" dirty="0" err="1">
                <a:latin typeface="Century Gothic" panose="020B0502020202020204" pitchFamily="34" charset="0"/>
              </a:rPr>
              <a:t>Aynı</a:t>
            </a:r>
            <a:r>
              <a:rPr lang="en-US" sz="3000" b="1" spc="36" dirty="0">
                <a:latin typeface="Century Gothic" panose="020B0502020202020204" pitchFamily="34" charset="0"/>
              </a:rPr>
              <a:t> </a:t>
            </a:r>
            <a:r>
              <a:rPr lang="en-US" sz="3000" b="1" spc="36" dirty="0" err="1">
                <a:latin typeface="Century Gothic" panose="020B0502020202020204" pitchFamily="34" charset="0"/>
              </a:rPr>
              <a:t>veya</a:t>
            </a:r>
            <a:r>
              <a:rPr lang="en-US" sz="3000" b="1" spc="36" dirty="0">
                <a:latin typeface="Century Gothic" panose="020B0502020202020204" pitchFamily="34" charset="0"/>
              </a:rPr>
              <a:t> </a:t>
            </a:r>
            <a:r>
              <a:rPr lang="en-US" sz="3000" b="1" spc="36" dirty="0" err="1">
                <a:latin typeface="Century Gothic" panose="020B0502020202020204" pitchFamily="34" charset="0"/>
              </a:rPr>
              <a:t>ardışık</a:t>
            </a:r>
            <a:r>
              <a:rPr lang="en-US" sz="3000" b="1" spc="36" dirty="0">
                <a:latin typeface="Century Gothic" panose="020B0502020202020204" pitchFamily="34" charset="0"/>
              </a:rPr>
              <a:t> </a:t>
            </a:r>
            <a:r>
              <a:rPr lang="en-US" sz="3000" b="1" spc="36" dirty="0" err="1">
                <a:latin typeface="Century Gothic" panose="020B0502020202020204" pitchFamily="34" charset="0"/>
              </a:rPr>
              <a:t>gruplardaki</a:t>
            </a:r>
            <a:r>
              <a:rPr lang="en-US" sz="3000" b="1" spc="36" dirty="0">
                <a:latin typeface="Century Gothic" panose="020B0502020202020204" pitchFamily="34" charset="0"/>
              </a:rPr>
              <a:t> </a:t>
            </a:r>
            <a:r>
              <a:rPr lang="en-US" sz="3000" b="1" spc="36" dirty="0" err="1">
                <a:latin typeface="Century Gothic" panose="020B0502020202020204" pitchFamily="34" charset="0"/>
              </a:rPr>
              <a:t>ortak</a:t>
            </a:r>
            <a:r>
              <a:rPr lang="en-US" sz="3000" b="1" spc="36" dirty="0">
                <a:latin typeface="Century Gothic" panose="020B0502020202020204" pitchFamily="34" charset="0"/>
              </a:rPr>
              <a:t> </a:t>
            </a:r>
            <a:r>
              <a:rPr lang="en-US" sz="3000" b="1" spc="36" dirty="0" err="1">
                <a:latin typeface="Century Gothic" panose="020B0502020202020204" pitchFamily="34" charset="0"/>
              </a:rPr>
              <a:t>girişim</a:t>
            </a:r>
            <a:r>
              <a:rPr lang="en-US" sz="3000" b="1" spc="36" dirty="0">
                <a:latin typeface="Century Gothic" panose="020B0502020202020204" pitchFamily="34" charset="0"/>
              </a:rPr>
              <a:t> </a:t>
            </a:r>
            <a:r>
              <a:rPr lang="en-US" sz="3000" b="1" spc="36" dirty="0" err="1">
                <a:latin typeface="Century Gothic" panose="020B0502020202020204" pitchFamily="34" charset="0"/>
              </a:rPr>
              <a:t>durumunda</a:t>
            </a:r>
            <a:r>
              <a:rPr lang="en-US" sz="3000" b="1" spc="36" dirty="0">
                <a:latin typeface="Century Gothic" panose="020B0502020202020204" pitchFamily="34" charset="0"/>
              </a:rPr>
              <a:t>, </a:t>
            </a:r>
            <a:r>
              <a:rPr lang="en-US" sz="3000" b="1" spc="36" dirty="0" err="1">
                <a:latin typeface="Century Gothic" panose="020B0502020202020204" pitchFamily="34" charset="0"/>
              </a:rPr>
              <a:t>ortak</a:t>
            </a:r>
            <a:r>
              <a:rPr lang="en-US" sz="3000" b="1" spc="36" dirty="0">
                <a:latin typeface="Century Gothic" panose="020B0502020202020204" pitchFamily="34" charset="0"/>
              </a:rPr>
              <a:t> </a:t>
            </a:r>
            <a:r>
              <a:rPr lang="en-US" sz="3000" b="1" spc="36" dirty="0" err="1">
                <a:latin typeface="Century Gothic" panose="020B0502020202020204" pitchFamily="34" charset="0"/>
              </a:rPr>
              <a:t>girişimin</a:t>
            </a:r>
            <a:r>
              <a:rPr lang="en-US" sz="3000" b="1" spc="36" dirty="0">
                <a:latin typeface="Century Gothic" panose="020B0502020202020204" pitchFamily="34" charset="0"/>
              </a:rPr>
              <a:t> </a:t>
            </a:r>
            <a:r>
              <a:rPr lang="en-US" sz="3000" b="1" spc="36" dirty="0" err="1">
                <a:latin typeface="Century Gothic" panose="020B0502020202020204" pitchFamily="34" charset="0"/>
              </a:rPr>
              <a:t>belge</a:t>
            </a:r>
            <a:r>
              <a:rPr lang="en-US" sz="3000" b="1" spc="36" dirty="0">
                <a:latin typeface="Century Gothic" panose="020B0502020202020204" pitchFamily="34" charset="0"/>
              </a:rPr>
              <a:t> </a:t>
            </a:r>
            <a:r>
              <a:rPr lang="en-US" sz="3000" b="1" spc="36" dirty="0" err="1">
                <a:latin typeface="Century Gothic" panose="020B0502020202020204" pitchFamily="34" charset="0"/>
              </a:rPr>
              <a:t>grubu</a:t>
            </a:r>
            <a:r>
              <a:rPr lang="en-US" sz="3000" b="1" spc="36" dirty="0">
                <a:latin typeface="Century Gothic" panose="020B0502020202020204" pitchFamily="34" charset="0"/>
              </a:rPr>
              <a:t>, </a:t>
            </a:r>
            <a:r>
              <a:rPr lang="en-US" sz="3000" b="1" spc="36" dirty="0" err="1">
                <a:latin typeface="Century Gothic" panose="020B0502020202020204" pitchFamily="34" charset="0"/>
              </a:rPr>
              <a:t>yüksek</a:t>
            </a:r>
            <a:r>
              <a:rPr lang="en-US" sz="3000" b="1" spc="36" dirty="0">
                <a:latin typeface="Century Gothic" panose="020B0502020202020204" pitchFamily="34" charset="0"/>
              </a:rPr>
              <a:t> </a:t>
            </a:r>
            <a:r>
              <a:rPr lang="en-US" sz="3000" b="1" spc="36" dirty="0" err="1">
                <a:latin typeface="Century Gothic" panose="020B0502020202020204" pitchFamily="34" charset="0"/>
              </a:rPr>
              <a:t>gruptaki</a:t>
            </a:r>
            <a:r>
              <a:rPr lang="en-US" sz="3000" b="1" spc="36" dirty="0">
                <a:latin typeface="Century Gothic" panose="020B0502020202020204" pitchFamily="34" charset="0"/>
              </a:rPr>
              <a:t> pilot </a:t>
            </a:r>
            <a:r>
              <a:rPr lang="en-US" sz="3000" b="1" spc="36" dirty="0" err="1">
                <a:latin typeface="Century Gothic" panose="020B0502020202020204" pitchFamily="34" charset="0"/>
              </a:rPr>
              <a:t>ortağın</a:t>
            </a:r>
            <a:r>
              <a:rPr lang="en-US" sz="3000" b="1" spc="36" dirty="0">
                <a:latin typeface="Century Gothic" panose="020B0502020202020204" pitchFamily="34" charset="0"/>
              </a:rPr>
              <a:t> </a:t>
            </a:r>
            <a:r>
              <a:rPr lang="en-US" sz="3000" b="1" spc="36" dirty="0" err="1">
                <a:latin typeface="Century Gothic" panose="020B0502020202020204" pitchFamily="34" charset="0"/>
              </a:rPr>
              <a:t>veya</a:t>
            </a:r>
            <a:r>
              <a:rPr lang="en-US" sz="3000" b="1" spc="36" dirty="0">
                <a:latin typeface="Century Gothic" panose="020B0502020202020204" pitchFamily="34" charset="0"/>
              </a:rPr>
              <a:t> </a:t>
            </a:r>
            <a:r>
              <a:rPr lang="en-US" sz="3000" b="1" spc="36" dirty="0" err="1">
                <a:latin typeface="Century Gothic" panose="020B0502020202020204" pitchFamily="34" charset="0"/>
              </a:rPr>
              <a:t>üstlendiği</a:t>
            </a:r>
            <a:r>
              <a:rPr lang="en-US" sz="3000" b="1" spc="36" dirty="0">
                <a:latin typeface="Century Gothic" panose="020B0502020202020204" pitchFamily="34" charset="0"/>
              </a:rPr>
              <a:t> </a:t>
            </a:r>
            <a:r>
              <a:rPr lang="en-US" sz="3000" b="1" spc="36" dirty="0" err="1">
                <a:latin typeface="Century Gothic" panose="020B0502020202020204" pitchFamily="34" charset="0"/>
              </a:rPr>
              <a:t>iş</a:t>
            </a:r>
            <a:r>
              <a:rPr lang="en-US" sz="3000" b="1" spc="36" dirty="0">
                <a:latin typeface="Century Gothic" panose="020B0502020202020204" pitchFamily="34" charset="0"/>
              </a:rPr>
              <a:t> </a:t>
            </a:r>
            <a:r>
              <a:rPr lang="en-US" sz="3000" b="1" spc="36" dirty="0" err="1">
                <a:latin typeface="Century Gothic" panose="020B0502020202020204" pitchFamily="34" charset="0"/>
              </a:rPr>
              <a:t>kısmı</a:t>
            </a:r>
            <a:r>
              <a:rPr lang="en-US" sz="3000" b="1" spc="36" dirty="0">
                <a:latin typeface="Century Gothic" panose="020B0502020202020204" pitchFamily="34" charset="0"/>
              </a:rPr>
              <a:t> </a:t>
            </a:r>
            <a:r>
              <a:rPr lang="en-US" sz="3000" b="1" spc="36" dirty="0" err="1">
                <a:latin typeface="Century Gothic" panose="020B0502020202020204" pitchFamily="34" charset="0"/>
              </a:rPr>
              <a:t>en</a:t>
            </a:r>
            <a:r>
              <a:rPr lang="en-US" sz="3000" b="1" spc="36" dirty="0">
                <a:latin typeface="Century Gothic" panose="020B0502020202020204" pitchFamily="34" charset="0"/>
              </a:rPr>
              <a:t> </a:t>
            </a:r>
            <a:r>
              <a:rPr lang="en-US" sz="3000" b="1" spc="36" dirty="0" err="1">
                <a:latin typeface="Century Gothic" panose="020B0502020202020204" pitchFamily="34" charset="0"/>
              </a:rPr>
              <a:t>fazla</a:t>
            </a:r>
            <a:r>
              <a:rPr lang="en-US" sz="3000" b="1" spc="36" dirty="0">
                <a:latin typeface="Century Gothic" panose="020B0502020202020204" pitchFamily="34" charset="0"/>
              </a:rPr>
              <a:t> </a:t>
            </a:r>
            <a:r>
              <a:rPr lang="en-US" sz="3000" b="1" spc="36" dirty="0" err="1">
                <a:latin typeface="Century Gothic" panose="020B0502020202020204" pitchFamily="34" charset="0"/>
              </a:rPr>
              <a:t>olmak</a:t>
            </a:r>
            <a:r>
              <a:rPr lang="en-US" sz="3000" b="1" spc="36" dirty="0">
                <a:latin typeface="Century Gothic" panose="020B0502020202020204" pitchFamily="34" charset="0"/>
              </a:rPr>
              <a:t> </a:t>
            </a:r>
            <a:r>
              <a:rPr lang="en-US" sz="3000" b="1" spc="36" dirty="0" err="1">
                <a:latin typeface="Century Gothic" panose="020B0502020202020204" pitchFamily="34" charset="0"/>
              </a:rPr>
              <a:t>kaydıyla</a:t>
            </a:r>
            <a:r>
              <a:rPr lang="en-US" sz="3000" b="1" spc="36" dirty="0">
                <a:latin typeface="Century Gothic" panose="020B0502020202020204" pitchFamily="34" charset="0"/>
              </a:rPr>
              <a:t> </a:t>
            </a:r>
            <a:r>
              <a:rPr lang="en-US" sz="3000" b="1" spc="36" dirty="0" err="1">
                <a:latin typeface="Century Gothic" panose="020B0502020202020204" pitchFamily="34" charset="0"/>
              </a:rPr>
              <a:t>koordinatör</a:t>
            </a:r>
            <a:r>
              <a:rPr lang="en-US" sz="3000" b="1" spc="36" dirty="0">
                <a:latin typeface="Century Gothic" panose="020B0502020202020204" pitchFamily="34" charset="0"/>
              </a:rPr>
              <a:t> </a:t>
            </a:r>
            <a:r>
              <a:rPr lang="en-US" sz="3000" b="1" spc="36" dirty="0" err="1">
                <a:latin typeface="Century Gothic" panose="020B0502020202020204" pitchFamily="34" charset="0"/>
              </a:rPr>
              <a:t>ortağın</a:t>
            </a:r>
            <a:r>
              <a:rPr lang="en-US" sz="3000" b="1" spc="36" dirty="0">
                <a:latin typeface="Century Gothic" panose="020B0502020202020204" pitchFamily="34" charset="0"/>
              </a:rPr>
              <a:t> </a:t>
            </a:r>
            <a:r>
              <a:rPr lang="en-US" sz="3000" b="1" spc="36" dirty="0" err="1">
                <a:latin typeface="Century Gothic" panose="020B0502020202020204" pitchFamily="34" charset="0"/>
              </a:rPr>
              <a:t>belge</a:t>
            </a:r>
            <a:r>
              <a:rPr lang="en-US" sz="3000" b="1" spc="36" dirty="0">
                <a:latin typeface="Century Gothic" panose="020B0502020202020204" pitchFamily="34" charset="0"/>
              </a:rPr>
              <a:t> </a:t>
            </a:r>
            <a:r>
              <a:rPr lang="en-US" sz="3000" b="1" spc="36" dirty="0" err="1">
                <a:latin typeface="Century Gothic" panose="020B0502020202020204" pitchFamily="34" charset="0"/>
              </a:rPr>
              <a:t>grubunun</a:t>
            </a:r>
            <a:r>
              <a:rPr lang="en-US" sz="3000" b="1" spc="36" dirty="0">
                <a:latin typeface="Century Gothic" panose="020B0502020202020204" pitchFamily="34" charset="0"/>
              </a:rPr>
              <a:t> </a:t>
            </a:r>
            <a:r>
              <a:rPr lang="en-US" sz="3000" b="1" spc="36" dirty="0" err="1">
                <a:latin typeface="Century Gothic" panose="020B0502020202020204" pitchFamily="34" charset="0"/>
              </a:rPr>
              <a:t>bir</a:t>
            </a:r>
            <a:r>
              <a:rPr lang="en-US" sz="3000" b="1" spc="36" dirty="0">
                <a:latin typeface="Century Gothic" panose="020B0502020202020204" pitchFamily="34" charset="0"/>
              </a:rPr>
              <a:t> </a:t>
            </a:r>
            <a:r>
              <a:rPr lang="en-US" sz="3000" b="1" spc="36" dirty="0" err="1">
                <a:latin typeface="Century Gothic" panose="020B0502020202020204" pitchFamily="34" charset="0"/>
              </a:rPr>
              <a:t>üstü</a:t>
            </a:r>
            <a:r>
              <a:rPr lang="en-US" sz="3000" b="1" spc="36" dirty="0">
                <a:latin typeface="Century Gothic" panose="020B0502020202020204" pitchFamily="34" charset="0"/>
              </a:rPr>
              <a:t> </a:t>
            </a:r>
            <a:r>
              <a:rPr lang="en-US" sz="3000" b="1" spc="36" dirty="0" err="1">
                <a:latin typeface="Century Gothic" panose="020B0502020202020204" pitchFamily="34" charset="0"/>
              </a:rPr>
              <a:t>olarak</a:t>
            </a:r>
            <a:r>
              <a:rPr lang="en-US" sz="3000" b="1" spc="36" dirty="0">
                <a:latin typeface="Century Gothic" panose="020B0502020202020204" pitchFamily="34" charset="0"/>
              </a:rPr>
              <a:t> </a:t>
            </a:r>
            <a:r>
              <a:rPr lang="en-US" sz="3000" b="1" spc="36" dirty="0" err="1">
                <a:latin typeface="Century Gothic" panose="020B0502020202020204" pitchFamily="34" charset="0"/>
              </a:rPr>
              <a:t>değerlendirilir</a:t>
            </a:r>
            <a:r>
              <a:rPr lang="en-US" sz="3000" b="1" spc="36" dirty="0" smtClean="0">
                <a:latin typeface="Century Gothic" panose="020B0502020202020204" pitchFamily="34" charset="0"/>
              </a:rPr>
              <a:t>.</a:t>
            </a:r>
            <a:endParaRPr lang="en-US" sz="3000" b="1" spc="36" dirty="0">
              <a:latin typeface="Century Gothic" panose="020B0502020202020204" pitchFamily="34" charset="0"/>
            </a:endParaRPr>
          </a:p>
        </p:txBody>
      </p:sp>
    </p:spTree>
    <p:extLst>
      <p:ext uri="{BB962C8B-B14F-4D97-AF65-F5344CB8AC3E}">
        <p14:creationId xmlns:p14="http://schemas.microsoft.com/office/powerpoint/2010/main" val="286125667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TextBox 4"/>
          <p:cNvSpPr txBox="1"/>
          <p:nvPr/>
        </p:nvSpPr>
        <p:spPr>
          <a:xfrm>
            <a:off x="731520" y="1029303"/>
            <a:ext cx="9200270" cy="1102866"/>
          </a:xfrm>
          <a:prstGeom prst="rect">
            <a:avLst/>
          </a:prstGeom>
        </p:spPr>
        <p:txBody>
          <a:bodyPr wrap="square" lIns="0" tIns="0" rIns="0" bIns="0" rtlCol="0" anchor="t">
            <a:spAutoFit/>
          </a:bodyPr>
          <a:lstStyle/>
          <a:p>
            <a:pPr algn="ctr" defTabSz="609630">
              <a:lnSpc>
                <a:spcPts val="4334"/>
              </a:lnSpc>
            </a:pPr>
            <a:r>
              <a:rPr lang="en-US" sz="2800" b="1" spc="267" dirty="0">
                <a:solidFill>
                  <a:srgbClr val="FF0000"/>
                </a:solidFill>
                <a:latin typeface="Century Gothic" panose="020B0502020202020204" pitchFamily="34" charset="0"/>
              </a:rPr>
              <a:t>YETK</a:t>
            </a:r>
            <a:r>
              <a:rPr lang="tr-TR" sz="2800" b="1" spc="267" dirty="0">
                <a:solidFill>
                  <a:srgbClr val="FF0000"/>
                </a:solidFill>
                <a:latin typeface="Century Gothic" panose="020B0502020202020204" pitchFamily="34" charset="0"/>
              </a:rPr>
              <a:t>İ</a:t>
            </a:r>
            <a:r>
              <a:rPr lang="en-US" sz="2800" b="1" spc="267" dirty="0">
                <a:solidFill>
                  <a:srgbClr val="FF0000"/>
                </a:solidFill>
                <a:latin typeface="Century Gothic" panose="020B0502020202020204" pitchFamily="34" charset="0"/>
              </a:rPr>
              <a:t> BELGE GRUBUNUN GEÇERL</a:t>
            </a:r>
            <a:r>
              <a:rPr lang="tr-TR" sz="2800" b="1" spc="267" dirty="0">
                <a:solidFill>
                  <a:srgbClr val="FF0000"/>
                </a:solidFill>
                <a:latin typeface="Century Gothic" panose="020B0502020202020204" pitchFamily="34" charset="0"/>
              </a:rPr>
              <a:t>İ</a:t>
            </a:r>
            <a:r>
              <a:rPr lang="en-US" sz="2800" b="1" spc="267" dirty="0">
                <a:solidFill>
                  <a:srgbClr val="FF0000"/>
                </a:solidFill>
                <a:latin typeface="Century Gothic" panose="020B0502020202020204" pitchFamily="34" charset="0"/>
              </a:rPr>
              <a:t>L</a:t>
            </a:r>
            <a:r>
              <a:rPr lang="tr-TR" sz="2800" b="1" spc="267" dirty="0">
                <a:solidFill>
                  <a:srgbClr val="FF0000"/>
                </a:solidFill>
                <a:latin typeface="Century Gothic" panose="020B0502020202020204" pitchFamily="34" charset="0"/>
              </a:rPr>
              <a:t>İ</a:t>
            </a:r>
            <a:r>
              <a:rPr lang="en-US" sz="2800" b="1" spc="267" dirty="0">
                <a:solidFill>
                  <a:srgbClr val="FF0000"/>
                </a:solidFill>
                <a:latin typeface="Century Gothic" panose="020B0502020202020204" pitchFamily="34" charset="0"/>
              </a:rPr>
              <a:t>K SÜRES</a:t>
            </a:r>
            <a:r>
              <a:rPr lang="tr-TR" sz="2800" b="1" spc="267" dirty="0" smtClean="0">
                <a:solidFill>
                  <a:srgbClr val="FF0000"/>
                </a:solidFill>
                <a:latin typeface="Century Gothic" panose="020B0502020202020204" pitchFamily="34" charset="0"/>
              </a:rPr>
              <a:t>İ NE KADARDIR?</a:t>
            </a:r>
            <a:endParaRPr lang="en-US" sz="2800" b="1" spc="267" dirty="0">
              <a:solidFill>
                <a:srgbClr val="FF0000"/>
              </a:solidFill>
              <a:latin typeface="Century Gothic" panose="020B0502020202020204" pitchFamily="34" charset="0"/>
            </a:endParaRPr>
          </a:p>
        </p:txBody>
      </p:sp>
      <p:sp>
        <p:nvSpPr>
          <p:cNvPr id="7" name="TextBox 8"/>
          <p:cNvSpPr txBox="1"/>
          <p:nvPr/>
        </p:nvSpPr>
        <p:spPr>
          <a:xfrm>
            <a:off x="731520" y="2132169"/>
            <a:ext cx="11055668" cy="4401205"/>
          </a:xfrm>
          <a:prstGeom prst="rect">
            <a:avLst/>
          </a:prstGeom>
        </p:spPr>
        <p:txBody>
          <a:bodyPr wrap="square" lIns="0" tIns="0" rIns="0" bIns="0" rtlCol="0" anchor="t">
            <a:spAutoFit/>
          </a:bodyPr>
          <a:lstStyle/>
          <a:p>
            <a:pPr algn="just" defTabSz="609630"/>
            <a:r>
              <a:rPr lang="en-US" sz="2200" b="1" spc="33" dirty="0" smtClean="0">
                <a:latin typeface="Century Gothic" panose="020B0502020202020204" pitchFamily="34" charset="0"/>
              </a:rPr>
              <a:t>Belge </a:t>
            </a:r>
            <a:r>
              <a:rPr lang="en-US" sz="2200" b="1" spc="33" dirty="0" err="1" smtClean="0">
                <a:latin typeface="Century Gothic" panose="020B0502020202020204" pitchFamily="34" charset="0"/>
              </a:rPr>
              <a:t>grubunun</a:t>
            </a:r>
            <a:r>
              <a:rPr lang="en-US" sz="2200" b="1" spc="33" dirty="0" smtClean="0">
                <a:latin typeface="Century Gothic" panose="020B0502020202020204" pitchFamily="34" charset="0"/>
              </a:rPr>
              <a:t> geçerlik süresi </a:t>
            </a:r>
            <a:r>
              <a:rPr lang="en-US" sz="2200" b="1" spc="33" dirty="0" err="1" smtClean="0">
                <a:latin typeface="Century Gothic" panose="020B0502020202020204" pitchFamily="34" charset="0"/>
              </a:rPr>
              <a:t>beş</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yılı</a:t>
            </a:r>
            <a:r>
              <a:rPr lang="en-US" sz="2200" b="1" spc="33" dirty="0" smtClean="0">
                <a:latin typeface="Century Gothic" panose="020B0502020202020204" pitchFamily="34" charset="0"/>
              </a:rPr>
              <a:t> </a:t>
            </a:r>
            <a:r>
              <a:rPr lang="en-US" sz="2200" b="1" u="sng" spc="33" dirty="0" err="1" smtClean="0">
                <a:latin typeface="Century Gothic" panose="020B0502020202020204" pitchFamily="34" charset="0"/>
              </a:rPr>
              <a:t>geçmemek</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üzere</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iş</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deneyim</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belgelerinin</a:t>
            </a:r>
            <a:r>
              <a:rPr lang="en-US" sz="2200" b="1" spc="33" dirty="0" smtClean="0">
                <a:latin typeface="Century Gothic" panose="020B0502020202020204" pitchFamily="34" charset="0"/>
              </a:rPr>
              <a:t> geçerlik süresi </a:t>
            </a:r>
            <a:r>
              <a:rPr lang="en-US" sz="2200" b="1" spc="33" dirty="0" err="1" smtClean="0">
                <a:latin typeface="Century Gothic" panose="020B0502020202020204" pitchFamily="34" charset="0"/>
              </a:rPr>
              <a:t>kadardır</a:t>
            </a:r>
            <a:r>
              <a:rPr lang="en-US" sz="2200" b="1" spc="33" dirty="0" smtClean="0">
                <a:latin typeface="Century Gothic" panose="020B0502020202020204" pitchFamily="34" charset="0"/>
              </a:rPr>
              <a:t>.</a:t>
            </a:r>
            <a:endParaRPr lang="tr-TR" sz="2200" b="1" spc="33" dirty="0" smtClean="0">
              <a:latin typeface="Century Gothic" panose="020B0502020202020204" pitchFamily="34" charset="0"/>
            </a:endParaRPr>
          </a:p>
          <a:p>
            <a:pPr algn="just" defTabSz="609630">
              <a:lnSpc>
                <a:spcPct val="150000"/>
              </a:lnSpc>
            </a:pPr>
            <a:endParaRPr lang="en-US" sz="2200" b="1" spc="33" dirty="0" smtClean="0">
              <a:latin typeface="Century Gothic" panose="020B0502020202020204" pitchFamily="34" charset="0"/>
            </a:endParaRPr>
          </a:p>
          <a:p>
            <a:pPr algn="just" defTabSz="609630"/>
            <a:r>
              <a:rPr lang="en-US" sz="2200" b="1" spc="33" dirty="0" smtClean="0">
                <a:latin typeface="Century Gothic" panose="020B0502020202020204" pitchFamily="34" charset="0"/>
              </a:rPr>
              <a:t>Belge </a:t>
            </a:r>
            <a:r>
              <a:rPr lang="en-US" sz="2200" b="1" spc="33" dirty="0" err="1" smtClean="0">
                <a:latin typeface="Century Gothic" panose="020B0502020202020204" pitchFamily="34" charset="0"/>
              </a:rPr>
              <a:t>grubunun</a:t>
            </a:r>
            <a:r>
              <a:rPr lang="en-US" sz="2200" b="1" spc="33" dirty="0" smtClean="0">
                <a:latin typeface="Century Gothic" panose="020B0502020202020204" pitchFamily="34" charset="0"/>
              </a:rPr>
              <a:t> yenilenmesi </a:t>
            </a:r>
            <a:r>
              <a:rPr lang="en-US" sz="2200" b="1" spc="33" dirty="0" err="1" smtClean="0">
                <a:latin typeface="Century Gothic" panose="020B0502020202020204" pitchFamily="34" charset="0"/>
              </a:rPr>
              <a:t>sırasında</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yetki</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belgesi</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grubunun</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oluşturulmasına</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esas</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güncelliğini</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yitiren</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tüm</a:t>
            </a:r>
            <a:r>
              <a:rPr lang="en-US" sz="2200" b="1" spc="33" dirty="0" smtClean="0">
                <a:latin typeface="Century Gothic" panose="020B0502020202020204" pitchFamily="34" charset="0"/>
              </a:rPr>
              <a:t> belgeler </a:t>
            </a:r>
            <a:r>
              <a:rPr lang="en-US" sz="2200" b="1" spc="33" dirty="0" err="1" smtClean="0">
                <a:latin typeface="Century Gothic" panose="020B0502020202020204" pitchFamily="34" charset="0"/>
              </a:rPr>
              <a:t>istenir</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Ancak</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iş</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deneyim</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belgesi</a:t>
            </a:r>
            <a:r>
              <a:rPr lang="en-US" sz="2200" b="1" spc="33" dirty="0" smtClean="0">
                <a:latin typeface="Century Gothic" panose="020B0502020202020204" pitchFamily="34" charset="0"/>
              </a:rPr>
              <a:t> geçerlik süresi </a:t>
            </a:r>
            <a:r>
              <a:rPr lang="en-US" sz="2200" b="1" spc="33" dirty="0" err="1" smtClean="0">
                <a:latin typeface="Century Gothic" panose="020B0502020202020204" pitchFamily="34" charset="0"/>
              </a:rPr>
              <a:t>dolanlar</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yenileme</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tarihini</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beklemeksizin</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bildirim</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yükümlülüğü</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kapsamında</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yeni</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iş</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deneyim</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belgesi</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ile</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Müdürlüğe</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başvurarak</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iş</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deneyim</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yeterliğinin</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güncellenmesini</a:t>
            </a:r>
            <a:r>
              <a:rPr lang="en-US" sz="2200" b="1" spc="33" dirty="0" smtClean="0">
                <a:latin typeface="Century Gothic" panose="020B0502020202020204" pitchFamily="34" charset="0"/>
              </a:rPr>
              <a:t> </a:t>
            </a:r>
            <a:r>
              <a:rPr lang="en-US" sz="2200" b="1" spc="33" dirty="0" err="1" smtClean="0">
                <a:latin typeface="Century Gothic" panose="020B0502020202020204" pitchFamily="34" charset="0"/>
              </a:rPr>
              <a:t>sağlarlar</a:t>
            </a:r>
            <a:r>
              <a:rPr lang="en-US" sz="2200" b="1" spc="33" dirty="0" smtClean="0">
                <a:latin typeface="Century Gothic" panose="020B0502020202020204" pitchFamily="34" charset="0"/>
              </a:rPr>
              <a:t>.</a:t>
            </a:r>
            <a:endParaRPr lang="tr-TR" sz="2200" b="1" spc="33" dirty="0" smtClean="0">
              <a:latin typeface="Century Gothic" panose="020B0502020202020204" pitchFamily="34" charset="0"/>
            </a:endParaRPr>
          </a:p>
          <a:p>
            <a:pPr algn="just" defTabSz="609630">
              <a:lnSpc>
                <a:spcPct val="150000"/>
              </a:lnSpc>
            </a:pPr>
            <a:endParaRPr lang="tr-TR" sz="2200" b="1" spc="33" dirty="0" smtClean="0">
              <a:latin typeface="Century Gothic" panose="020B0502020202020204" pitchFamily="34" charset="0"/>
            </a:endParaRPr>
          </a:p>
          <a:p>
            <a:pPr algn="just" defTabSz="609630"/>
            <a:r>
              <a:rPr lang="en-US" sz="2200" b="1" spc="36" dirty="0" err="1" smtClean="0">
                <a:latin typeface="Century Gothic" panose="020B0502020202020204" pitchFamily="34" charset="0"/>
              </a:rPr>
              <a:t>Yetki</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belgesi</a:t>
            </a:r>
            <a:r>
              <a:rPr lang="en-US" sz="2200" b="1" spc="36" dirty="0" smtClean="0">
                <a:latin typeface="Century Gothic" panose="020B0502020202020204" pitchFamily="34" charset="0"/>
              </a:rPr>
              <a:t> geçerlik süresi </a:t>
            </a:r>
            <a:r>
              <a:rPr lang="en-US" sz="2200" b="1" spc="36" dirty="0" err="1" smtClean="0">
                <a:latin typeface="Century Gothic" panose="020B0502020202020204" pitchFamily="34" charset="0"/>
              </a:rPr>
              <a:t>dolduğu</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halde</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yenileme</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işlemi</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yaptırmayanlar</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ile</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belge</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grubu</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belirlenmesine</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ilişkin</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yeterlikleri</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kaybedenlerin</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mevcut</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belge</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grubu</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iptal</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edilerek</a:t>
            </a:r>
            <a:r>
              <a:rPr lang="en-US" sz="2200" b="1" spc="36" dirty="0" smtClean="0">
                <a:latin typeface="Century Gothic" panose="020B0502020202020204" pitchFamily="34" charset="0"/>
              </a:rPr>
              <a:t> H </a:t>
            </a:r>
            <a:r>
              <a:rPr lang="en-US" sz="2200" b="1" spc="36" dirty="0" err="1" smtClean="0">
                <a:latin typeface="Century Gothic" panose="020B0502020202020204" pitchFamily="34" charset="0"/>
              </a:rPr>
              <a:t>grubuna</a:t>
            </a:r>
            <a:r>
              <a:rPr lang="en-US" sz="2200" b="1" spc="36" dirty="0" smtClean="0">
                <a:latin typeface="Century Gothic" panose="020B0502020202020204" pitchFamily="34" charset="0"/>
              </a:rPr>
              <a:t> </a:t>
            </a:r>
            <a:r>
              <a:rPr lang="en-US" sz="2200" b="1" spc="36" dirty="0" err="1" smtClean="0">
                <a:latin typeface="Century Gothic" panose="020B0502020202020204" pitchFamily="34" charset="0"/>
              </a:rPr>
              <a:t>düşürülür</a:t>
            </a:r>
            <a:r>
              <a:rPr lang="en-US" sz="2200" b="1" spc="36" dirty="0" smtClean="0">
                <a:latin typeface="Century Gothic" panose="020B0502020202020204" pitchFamily="34" charset="0"/>
              </a:rPr>
              <a:t>.</a:t>
            </a:r>
            <a:endParaRPr lang="en-US" sz="2200" b="1" spc="33" dirty="0">
              <a:latin typeface="Century Gothic" panose="020B0502020202020204" pitchFamily="34" charset="0"/>
            </a:endParaRPr>
          </a:p>
        </p:txBody>
      </p:sp>
    </p:spTree>
    <p:extLst>
      <p:ext uri="{BB962C8B-B14F-4D97-AF65-F5344CB8AC3E}">
        <p14:creationId xmlns:p14="http://schemas.microsoft.com/office/powerpoint/2010/main" val="126182557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2" name="Dikdörtgen 1"/>
          <p:cNvSpPr/>
          <p:nvPr/>
        </p:nvSpPr>
        <p:spPr>
          <a:xfrm>
            <a:off x="6520589" y="2626476"/>
            <a:ext cx="4410009" cy="2554545"/>
          </a:xfrm>
          <a:prstGeom prst="rect">
            <a:avLst/>
          </a:prstGeom>
        </p:spPr>
        <p:txBody>
          <a:bodyPr wrap="square">
            <a:spAutoFit/>
          </a:bodyPr>
          <a:lstStyle/>
          <a:p>
            <a:pPr algn="ctr"/>
            <a:r>
              <a:rPr lang="tr-TR" sz="3200" dirty="0"/>
              <a:t>TEŞEKKÜR </a:t>
            </a:r>
            <a:r>
              <a:rPr lang="tr-TR" sz="3200" dirty="0" smtClean="0"/>
              <a:t>EDERİM</a:t>
            </a:r>
          </a:p>
          <a:p>
            <a:pPr algn="ctr"/>
            <a:endParaRPr lang="tr-TR" sz="3200" dirty="0" smtClean="0"/>
          </a:p>
          <a:p>
            <a:pPr algn="ctr"/>
            <a:endParaRPr lang="tr-TR" sz="3200" dirty="0"/>
          </a:p>
          <a:p>
            <a:pPr algn="ctr"/>
            <a:r>
              <a:rPr lang="tr-TR" sz="3200" i="1" dirty="0" smtClean="0"/>
              <a:t>Kaan MUTLU</a:t>
            </a:r>
          </a:p>
          <a:p>
            <a:pPr algn="ctr"/>
            <a:r>
              <a:rPr lang="tr-TR" sz="3200" dirty="0" smtClean="0"/>
              <a:t>Makine Mühendisi</a:t>
            </a:r>
            <a:endParaRPr lang="tr-TR" sz="3200" dirty="0"/>
          </a:p>
        </p:txBody>
      </p:sp>
      <p:pic>
        <p:nvPicPr>
          <p:cNvPr id="9" name="Resim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1520" y="2178202"/>
            <a:ext cx="5346851" cy="3243460"/>
          </a:xfrm>
          <a:prstGeom prst="rect">
            <a:avLst/>
          </a:prstGeom>
        </p:spPr>
      </p:pic>
    </p:spTree>
    <p:extLst>
      <p:ext uri="{BB962C8B-B14F-4D97-AF65-F5344CB8AC3E}">
        <p14:creationId xmlns:p14="http://schemas.microsoft.com/office/powerpoint/2010/main" val="34499978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etin kutusu 7">
            <a:extLst>
              <a:ext uri="{FF2B5EF4-FFF2-40B4-BE49-F238E27FC236}">
                <a16:creationId xmlns="" xmlns:a16="http://schemas.microsoft.com/office/drawing/2014/main" id="{B8080662-007E-40C5-91EF-9B6DB211C1C8}"/>
              </a:ext>
            </a:extLst>
          </p:cNvPr>
          <p:cNvSpPr txBox="1"/>
          <p:nvPr/>
        </p:nvSpPr>
        <p:spPr>
          <a:xfrm>
            <a:off x="882316" y="1517179"/>
            <a:ext cx="8983579" cy="4154984"/>
          </a:xfrm>
          <a:prstGeom prst="rect">
            <a:avLst/>
          </a:prstGeom>
          <a:noFill/>
        </p:spPr>
        <p:txBody>
          <a:bodyPr wrap="square" rtlCol="0">
            <a:spAutoFit/>
          </a:bodyPr>
          <a:lstStyle/>
          <a:p>
            <a:pPr algn="just">
              <a:buClr>
                <a:srgbClr val="0675BA"/>
              </a:buClr>
            </a:pPr>
            <a:r>
              <a:rPr lang="en-US" sz="2000" b="1" dirty="0">
                <a:latin typeface="Century Gothic" panose="020B0502020202020204" pitchFamily="34" charset="0"/>
              </a:rPr>
              <a:t>Yap</a:t>
            </a:r>
            <a:r>
              <a:rPr lang="tr-TR" sz="2000" b="1" dirty="0">
                <a:latin typeface="Century Gothic" panose="020B0502020202020204" pitchFamily="34" charset="0"/>
              </a:rPr>
              <a:t>ı</a:t>
            </a:r>
            <a:r>
              <a:rPr lang="en-US" sz="2000" b="1" dirty="0">
                <a:latin typeface="Century Gothic" panose="020B0502020202020204" pitchFamily="34" charset="0"/>
              </a:rPr>
              <a:t> </a:t>
            </a:r>
            <a:r>
              <a:rPr lang="en-US" sz="2000" b="1" dirty="0" err="1">
                <a:latin typeface="Century Gothic" panose="020B0502020202020204" pitchFamily="34" charset="0"/>
              </a:rPr>
              <a:t>Müteahhitlerinin</a:t>
            </a:r>
            <a:r>
              <a:rPr lang="en-US" sz="2000" b="1" dirty="0">
                <a:latin typeface="Century Gothic" panose="020B0502020202020204" pitchFamily="34" charset="0"/>
              </a:rPr>
              <a:t> S</a:t>
            </a:r>
            <a:r>
              <a:rPr lang="tr-TR" sz="2000" b="1" dirty="0">
                <a:latin typeface="Century Gothic" panose="020B0502020202020204" pitchFamily="34" charset="0"/>
              </a:rPr>
              <a:t>ı</a:t>
            </a:r>
            <a:r>
              <a:rPr lang="en-US" sz="2000" b="1" dirty="0">
                <a:latin typeface="Century Gothic" panose="020B0502020202020204" pitchFamily="34" charset="0"/>
              </a:rPr>
              <a:t>n</a:t>
            </a:r>
            <a:r>
              <a:rPr lang="tr-TR" sz="2000" b="1" dirty="0">
                <a:latin typeface="Century Gothic" panose="020B0502020202020204" pitchFamily="34" charset="0"/>
              </a:rPr>
              <a:t>ı</a:t>
            </a:r>
            <a:r>
              <a:rPr lang="en-US" sz="2000" b="1" dirty="0" err="1">
                <a:latin typeface="Century Gothic" panose="020B0502020202020204" pitchFamily="34" charset="0"/>
              </a:rPr>
              <a:t>fland</a:t>
            </a:r>
            <a:r>
              <a:rPr lang="tr-TR" sz="2000" b="1" dirty="0">
                <a:latin typeface="Century Gothic" panose="020B0502020202020204" pitchFamily="34" charset="0"/>
              </a:rPr>
              <a:t>ı</a:t>
            </a:r>
            <a:r>
              <a:rPr lang="en-US" sz="2000" b="1" dirty="0">
                <a:latin typeface="Century Gothic" panose="020B0502020202020204" pitchFamily="34" charset="0"/>
              </a:rPr>
              <a:t>r</a:t>
            </a:r>
            <a:r>
              <a:rPr lang="tr-TR" sz="2000" b="1" dirty="0">
                <a:latin typeface="Century Gothic" panose="020B0502020202020204" pitchFamily="34" charset="0"/>
              </a:rPr>
              <a:t>ı</a:t>
            </a:r>
            <a:r>
              <a:rPr lang="en-US" sz="2000" b="1" dirty="0" err="1">
                <a:latin typeface="Century Gothic" panose="020B0502020202020204" pitchFamily="34" charset="0"/>
              </a:rPr>
              <a:t>lmas</a:t>
            </a:r>
            <a:r>
              <a:rPr lang="tr-TR" sz="2000" b="1" dirty="0">
                <a:latin typeface="Century Gothic" panose="020B0502020202020204" pitchFamily="34" charset="0"/>
              </a:rPr>
              <a:t>ı</a:t>
            </a:r>
            <a:r>
              <a:rPr lang="en-US" sz="2000" b="1" dirty="0">
                <a:latin typeface="Century Gothic" panose="020B0502020202020204" pitchFamily="34" charset="0"/>
              </a:rPr>
              <a:t> </a:t>
            </a:r>
            <a:r>
              <a:rPr lang="tr-TR" sz="2000" b="1" dirty="0">
                <a:latin typeface="Century Gothic" panose="020B0502020202020204" pitchFamily="34" charset="0"/>
              </a:rPr>
              <a:t>v</a:t>
            </a:r>
            <a:r>
              <a:rPr lang="en-US" sz="2000" b="1" dirty="0">
                <a:latin typeface="Century Gothic" panose="020B0502020202020204" pitchFamily="34" charset="0"/>
              </a:rPr>
              <a:t>e Kay</a:t>
            </a:r>
            <a:r>
              <a:rPr lang="tr-TR" sz="2000" b="1" dirty="0">
                <a:latin typeface="Century Gothic" panose="020B0502020202020204" pitchFamily="34" charset="0"/>
              </a:rPr>
              <a:t>ı</a:t>
            </a:r>
            <a:r>
              <a:rPr lang="en-US" sz="2000" b="1" dirty="0" err="1">
                <a:latin typeface="Century Gothic" panose="020B0502020202020204" pitchFamily="34" charset="0"/>
              </a:rPr>
              <a:t>tlar</a:t>
            </a:r>
            <a:r>
              <a:rPr lang="tr-TR" sz="2000" b="1" dirty="0">
                <a:latin typeface="Century Gothic" panose="020B0502020202020204" pitchFamily="34" charset="0"/>
              </a:rPr>
              <a:t>ı</a:t>
            </a:r>
            <a:r>
              <a:rPr lang="en-US" sz="2000" b="1" dirty="0">
                <a:latin typeface="Century Gothic" panose="020B0502020202020204" pitchFamily="34" charset="0"/>
              </a:rPr>
              <a:t>n</a:t>
            </a:r>
            <a:r>
              <a:rPr lang="tr-TR" sz="2000" b="1" dirty="0">
                <a:latin typeface="Century Gothic" panose="020B0502020202020204" pitchFamily="34" charset="0"/>
              </a:rPr>
              <a:t>ı</a:t>
            </a:r>
            <a:r>
              <a:rPr lang="en-US" sz="2000" b="1" dirty="0">
                <a:latin typeface="Century Gothic" panose="020B0502020202020204" pitchFamily="34" charset="0"/>
              </a:rPr>
              <a:t>n </a:t>
            </a:r>
            <a:r>
              <a:rPr lang="en-US" sz="2000" b="1" dirty="0" err="1">
                <a:latin typeface="Century Gothic" panose="020B0502020202020204" pitchFamily="34" charset="0"/>
              </a:rPr>
              <a:t>Tutulmas</a:t>
            </a:r>
            <a:r>
              <a:rPr lang="tr-TR" sz="2000" b="1" dirty="0">
                <a:latin typeface="Century Gothic" panose="020B0502020202020204" pitchFamily="34" charset="0"/>
              </a:rPr>
              <a:t>ı</a:t>
            </a:r>
            <a:r>
              <a:rPr lang="en-US" sz="2000" b="1" dirty="0">
                <a:latin typeface="Century Gothic" panose="020B0502020202020204" pitchFamily="34" charset="0"/>
              </a:rPr>
              <a:t> </a:t>
            </a:r>
            <a:r>
              <a:rPr lang="en-US" sz="2000" b="1" dirty="0" err="1">
                <a:latin typeface="Century Gothic" panose="020B0502020202020204" pitchFamily="34" charset="0"/>
              </a:rPr>
              <a:t>Hakk</a:t>
            </a:r>
            <a:r>
              <a:rPr lang="tr-TR" sz="2000" b="1" dirty="0">
                <a:latin typeface="Century Gothic" panose="020B0502020202020204" pitchFamily="34" charset="0"/>
              </a:rPr>
              <a:t>ı</a:t>
            </a:r>
            <a:r>
              <a:rPr lang="en-US" sz="2000" b="1" dirty="0" err="1">
                <a:latin typeface="Century Gothic" panose="020B0502020202020204" pitchFamily="34" charset="0"/>
              </a:rPr>
              <a:t>nda</a:t>
            </a:r>
            <a:r>
              <a:rPr lang="en-US" sz="2000" b="1" dirty="0">
                <a:latin typeface="Century Gothic" panose="020B0502020202020204" pitchFamily="34" charset="0"/>
              </a:rPr>
              <a:t> </a:t>
            </a:r>
            <a:r>
              <a:rPr lang="en-US" sz="2000" b="1" dirty="0" err="1" smtClean="0">
                <a:latin typeface="Century Gothic" panose="020B0502020202020204" pitchFamily="34" charset="0"/>
              </a:rPr>
              <a:t>Yönetmelik</a:t>
            </a:r>
            <a:r>
              <a:rPr lang="tr-TR" sz="2000" b="1" dirty="0" smtClean="0">
                <a:latin typeface="Century Gothic" panose="020B0502020202020204" pitchFamily="34" charset="0"/>
              </a:rPr>
              <a:t> </a:t>
            </a:r>
            <a:r>
              <a:rPr lang="tr-TR" sz="2000" b="1" dirty="0" smtClean="0"/>
              <a:t>/MADDE 13 - 2 (a)</a:t>
            </a:r>
          </a:p>
          <a:p>
            <a:pPr algn="just">
              <a:buClr>
                <a:srgbClr val="0675BA"/>
              </a:buClr>
            </a:pPr>
            <a:endParaRPr lang="tr-TR" sz="2800" b="1" spc="28" dirty="0" smtClean="0">
              <a:latin typeface="Century Gothic" panose="020B0502020202020204" pitchFamily="34" charset="0"/>
            </a:endParaRPr>
          </a:p>
          <a:p>
            <a:pPr algn="just">
              <a:buClr>
                <a:srgbClr val="0675BA"/>
              </a:buClr>
            </a:pPr>
            <a:r>
              <a:rPr lang="tr-TR" sz="2800" b="1" i="1" spc="28" dirty="0">
                <a:latin typeface="Century Gothic" panose="020B0502020202020204" pitchFamily="34" charset="0"/>
              </a:rPr>
              <a:t>	</a:t>
            </a:r>
            <a:r>
              <a:rPr lang="en-US" sz="2800" b="1" i="1" spc="28" dirty="0" err="1" smtClean="0">
                <a:latin typeface="Century Gothic" panose="020B0502020202020204" pitchFamily="34" charset="0"/>
              </a:rPr>
              <a:t>Gerçek</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ve</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tüzel</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kişilerin</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Yapım</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İşlerinde</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Benzer</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İş</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Grupları</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Listesi”nin</a:t>
            </a:r>
            <a:r>
              <a:rPr lang="en-US" sz="2800" b="1" i="1" spc="28" dirty="0" smtClean="0">
                <a:latin typeface="Century Gothic" panose="020B0502020202020204" pitchFamily="34" charset="0"/>
              </a:rPr>
              <a:t> </a:t>
            </a:r>
            <a:r>
              <a:rPr lang="en-US" sz="2800" b="1" i="1" spc="28" dirty="0" smtClean="0">
                <a:solidFill>
                  <a:srgbClr val="FF0000"/>
                </a:solidFill>
                <a:latin typeface="Century Gothic" panose="020B0502020202020204" pitchFamily="34" charset="0"/>
              </a:rPr>
              <a:t>“(B) </a:t>
            </a:r>
            <a:r>
              <a:rPr lang="en-US" sz="2800" b="1" i="1" spc="28" dirty="0" err="1" smtClean="0">
                <a:solidFill>
                  <a:srgbClr val="FF0000"/>
                </a:solidFill>
                <a:latin typeface="Century Gothic" panose="020B0502020202020204" pitchFamily="34" charset="0"/>
              </a:rPr>
              <a:t>Üst</a:t>
            </a:r>
            <a:r>
              <a:rPr lang="en-US" sz="2800" b="1" i="1" spc="28" dirty="0" smtClean="0">
                <a:solidFill>
                  <a:srgbClr val="FF0000"/>
                </a:solidFill>
                <a:latin typeface="Century Gothic" panose="020B0502020202020204" pitchFamily="34" charset="0"/>
              </a:rPr>
              <a:t> </a:t>
            </a:r>
            <a:r>
              <a:rPr lang="en-US" sz="2800" b="1" i="1" spc="28" dirty="0" err="1" smtClean="0">
                <a:solidFill>
                  <a:srgbClr val="FF0000"/>
                </a:solidFill>
                <a:latin typeface="Century Gothic" panose="020B0502020202020204" pitchFamily="34" charset="0"/>
              </a:rPr>
              <a:t>yapı</a:t>
            </a:r>
            <a:r>
              <a:rPr lang="en-US" sz="2800" b="1" i="1" spc="28" dirty="0" smtClean="0">
                <a:solidFill>
                  <a:srgbClr val="FF0000"/>
                </a:solidFill>
                <a:latin typeface="Century Gothic" panose="020B0502020202020204" pitchFamily="34" charset="0"/>
              </a:rPr>
              <a:t> (Bina) </a:t>
            </a:r>
            <a:r>
              <a:rPr lang="en-US" sz="2800" b="1" i="1" spc="28" dirty="0" err="1" smtClean="0">
                <a:solidFill>
                  <a:srgbClr val="FF0000"/>
                </a:solidFill>
                <a:latin typeface="Century Gothic" panose="020B0502020202020204" pitchFamily="34" charset="0"/>
              </a:rPr>
              <a:t>işleri</a:t>
            </a:r>
            <a:r>
              <a:rPr lang="en-US" sz="2800" b="1" i="1" spc="28" dirty="0" smtClean="0">
                <a:solidFill>
                  <a:srgbClr val="FF0000"/>
                </a:solidFill>
                <a:latin typeface="Century Gothic" panose="020B0502020202020204" pitchFamily="34" charset="0"/>
              </a:rPr>
              <a:t>” </a:t>
            </a:r>
            <a:r>
              <a:rPr lang="en-US" sz="2800" b="1" i="1" spc="28" dirty="0" err="1" smtClean="0">
                <a:solidFill>
                  <a:srgbClr val="FF0000"/>
                </a:solidFill>
                <a:latin typeface="Century Gothic" panose="020B0502020202020204" pitchFamily="34" charset="0"/>
              </a:rPr>
              <a:t>başlığı</a:t>
            </a:r>
            <a:r>
              <a:rPr lang="en-US" sz="2800" b="1" i="1" spc="28" dirty="0" smtClean="0">
                <a:solidFill>
                  <a:srgbClr val="FF0000"/>
                </a:solidFill>
                <a:latin typeface="Century Gothic" panose="020B0502020202020204" pitchFamily="34" charset="0"/>
              </a:rPr>
              <a:t> </a:t>
            </a:r>
            <a:r>
              <a:rPr lang="en-US" sz="2800" b="1" i="1" spc="28" dirty="0" err="1" smtClean="0">
                <a:solidFill>
                  <a:srgbClr val="FF0000"/>
                </a:solidFill>
                <a:latin typeface="Century Gothic" panose="020B0502020202020204" pitchFamily="34" charset="0"/>
              </a:rPr>
              <a:t>altındaki</a:t>
            </a:r>
            <a:r>
              <a:rPr lang="en-US" sz="2800" b="1" i="1" spc="28" dirty="0" smtClean="0">
                <a:solidFill>
                  <a:srgbClr val="FF0000"/>
                </a:solidFill>
                <a:latin typeface="Century Gothic" panose="020B0502020202020204" pitchFamily="34" charset="0"/>
              </a:rPr>
              <a:t> I. </a:t>
            </a:r>
            <a:r>
              <a:rPr lang="en-US" sz="2800" b="1" i="1" spc="28" dirty="0" err="1" smtClean="0">
                <a:solidFill>
                  <a:srgbClr val="FF0000"/>
                </a:solidFill>
                <a:latin typeface="Century Gothic" panose="020B0502020202020204" pitchFamily="34" charset="0"/>
              </a:rPr>
              <a:t>Grup</a:t>
            </a:r>
            <a:r>
              <a:rPr lang="en-US" sz="2800" b="1" i="1" spc="28" dirty="0" smtClean="0">
                <a:solidFill>
                  <a:srgbClr val="FF0000"/>
                </a:solidFill>
                <a:latin typeface="Century Gothic" panose="020B0502020202020204" pitchFamily="34" charset="0"/>
              </a:rPr>
              <a:t>, II. </a:t>
            </a:r>
            <a:r>
              <a:rPr lang="en-US" sz="2800" b="1" i="1" spc="28" dirty="0" err="1" smtClean="0">
                <a:solidFill>
                  <a:srgbClr val="FF0000"/>
                </a:solidFill>
                <a:latin typeface="Century Gothic" panose="020B0502020202020204" pitchFamily="34" charset="0"/>
              </a:rPr>
              <a:t>Grup</a:t>
            </a:r>
            <a:r>
              <a:rPr lang="en-US" sz="2800" b="1" i="1" spc="28" dirty="0" smtClean="0">
                <a:solidFill>
                  <a:srgbClr val="FF0000"/>
                </a:solidFill>
                <a:latin typeface="Century Gothic" panose="020B0502020202020204" pitchFamily="34" charset="0"/>
              </a:rPr>
              <a:t> </a:t>
            </a:r>
            <a:r>
              <a:rPr lang="en-US" sz="2800" b="1" i="1" spc="28" dirty="0" err="1" smtClean="0">
                <a:solidFill>
                  <a:srgbClr val="FF0000"/>
                </a:solidFill>
                <a:latin typeface="Century Gothic" panose="020B0502020202020204" pitchFamily="34" charset="0"/>
              </a:rPr>
              <a:t>ve</a:t>
            </a:r>
            <a:r>
              <a:rPr lang="en-US" sz="2800" b="1" i="1" spc="28" dirty="0" smtClean="0">
                <a:solidFill>
                  <a:srgbClr val="FF0000"/>
                </a:solidFill>
                <a:latin typeface="Century Gothic" panose="020B0502020202020204" pitchFamily="34" charset="0"/>
              </a:rPr>
              <a:t> III. </a:t>
            </a:r>
            <a:r>
              <a:rPr lang="en-US" sz="2800" b="1" i="1" spc="28" dirty="0" err="1" smtClean="0">
                <a:solidFill>
                  <a:srgbClr val="FF0000"/>
                </a:solidFill>
                <a:latin typeface="Century Gothic" panose="020B0502020202020204" pitchFamily="34" charset="0"/>
              </a:rPr>
              <a:t>Grup</a:t>
            </a:r>
            <a:r>
              <a:rPr lang="en-US" sz="2800" b="1" i="1" spc="28" dirty="0" smtClean="0">
                <a:solidFill>
                  <a:srgbClr val="FF0000"/>
                </a:solidFill>
                <a:latin typeface="Century Gothic" panose="020B0502020202020204" pitchFamily="34" charset="0"/>
              </a:rPr>
              <a:t> </a:t>
            </a:r>
            <a:r>
              <a:rPr lang="en-US" sz="2800" b="1" i="1" spc="28" dirty="0" err="1" smtClean="0">
                <a:latin typeface="Century Gothic" panose="020B0502020202020204" pitchFamily="34" charset="0"/>
              </a:rPr>
              <a:t>kapsamında</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yaptığı</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işlerle</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ilgili</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olarak</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deneyimini</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gösteren</a:t>
            </a:r>
            <a:r>
              <a:rPr lang="en-US" sz="2800" b="1" i="1" spc="28" dirty="0" smtClean="0">
                <a:latin typeface="Century Gothic" panose="020B0502020202020204" pitchFamily="34" charset="0"/>
              </a:rPr>
              <a:t>; </a:t>
            </a:r>
            <a:r>
              <a:rPr lang="en-US" sz="2800" b="1" i="1" u="sng" spc="28" dirty="0" err="1" smtClean="0">
                <a:latin typeface="Century Gothic" panose="020B0502020202020204" pitchFamily="34" charset="0"/>
              </a:rPr>
              <a:t>iş</a:t>
            </a:r>
            <a:r>
              <a:rPr lang="en-US" sz="2800" b="1" i="1" u="sng" spc="28" dirty="0" smtClean="0">
                <a:latin typeface="Century Gothic" panose="020B0502020202020204" pitchFamily="34" charset="0"/>
              </a:rPr>
              <a:t> </a:t>
            </a:r>
            <a:r>
              <a:rPr lang="en-US" sz="2800" b="1" i="1" u="sng" spc="28" dirty="0" err="1" smtClean="0">
                <a:latin typeface="Century Gothic" panose="020B0502020202020204" pitchFamily="34" charset="0"/>
              </a:rPr>
              <a:t>bitirme</a:t>
            </a:r>
            <a:r>
              <a:rPr lang="en-US" sz="2800" b="1" i="1" u="sng" spc="28" dirty="0" smtClean="0">
                <a:latin typeface="Century Gothic" panose="020B0502020202020204" pitchFamily="34" charset="0"/>
              </a:rPr>
              <a:t> </a:t>
            </a:r>
            <a:r>
              <a:rPr lang="en-US" sz="2800" b="1" i="1" u="sng" spc="28" dirty="0" err="1" smtClean="0">
                <a:latin typeface="Century Gothic" panose="020B0502020202020204" pitchFamily="34" charset="0"/>
              </a:rPr>
              <a:t>belgeleri</a:t>
            </a:r>
            <a:r>
              <a:rPr lang="en-US" sz="2800" b="1" i="1" u="sng" spc="28" dirty="0" smtClean="0">
                <a:latin typeface="Century Gothic" panose="020B0502020202020204" pitchFamily="34" charset="0"/>
              </a:rPr>
              <a:t>, </a:t>
            </a:r>
            <a:r>
              <a:rPr lang="en-US" sz="2800" b="1" i="1" u="sng" spc="28" dirty="0" err="1" smtClean="0">
                <a:latin typeface="Century Gothic" panose="020B0502020202020204" pitchFamily="34" charset="0"/>
              </a:rPr>
              <a:t>iş</a:t>
            </a:r>
            <a:r>
              <a:rPr lang="en-US" sz="2800" b="1" i="1" u="sng" spc="28" dirty="0" smtClean="0">
                <a:latin typeface="Century Gothic" panose="020B0502020202020204" pitchFamily="34" charset="0"/>
              </a:rPr>
              <a:t> </a:t>
            </a:r>
            <a:r>
              <a:rPr lang="en-US" sz="2800" b="1" i="1" u="sng" spc="28" dirty="0" err="1" smtClean="0">
                <a:latin typeface="Century Gothic" panose="020B0502020202020204" pitchFamily="34" charset="0"/>
              </a:rPr>
              <a:t>denetleme</a:t>
            </a:r>
            <a:r>
              <a:rPr lang="en-US" sz="2800" b="1" i="1" u="sng" spc="28" dirty="0" smtClean="0">
                <a:latin typeface="Century Gothic" panose="020B0502020202020204" pitchFamily="34" charset="0"/>
              </a:rPr>
              <a:t> </a:t>
            </a:r>
            <a:r>
              <a:rPr lang="en-US" sz="2800" b="1" i="1" u="sng" spc="28" dirty="0" err="1" smtClean="0">
                <a:latin typeface="Century Gothic" panose="020B0502020202020204" pitchFamily="34" charset="0"/>
              </a:rPr>
              <a:t>belgeleri</a:t>
            </a:r>
            <a:r>
              <a:rPr lang="en-US" sz="2800" b="1" i="1" u="sng" spc="28" dirty="0" smtClean="0">
                <a:latin typeface="Century Gothic" panose="020B0502020202020204" pitchFamily="34" charset="0"/>
              </a:rPr>
              <a:t> </a:t>
            </a:r>
            <a:r>
              <a:rPr lang="en-US" sz="2800" b="1" i="1" u="sng" spc="28" dirty="0" err="1" smtClean="0">
                <a:latin typeface="Century Gothic" panose="020B0502020202020204" pitchFamily="34" charset="0"/>
              </a:rPr>
              <a:t>ve</a:t>
            </a:r>
            <a:r>
              <a:rPr lang="en-US" sz="2800" b="1" i="1" u="sng" spc="28" dirty="0" smtClean="0">
                <a:latin typeface="Century Gothic" panose="020B0502020202020204" pitchFamily="34" charset="0"/>
              </a:rPr>
              <a:t> </a:t>
            </a:r>
            <a:r>
              <a:rPr lang="en-US" sz="2800" b="1" i="1" u="sng" spc="28" dirty="0" err="1" smtClean="0">
                <a:latin typeface="Century Gothic" panose="020B0502020202020204" pitchFamily="34" charset="0"/>
              </a:rPr>
              <a:t>iş</a:t>
            </a:r>
            <a:r>
              <a:rPr lang="en-US" sz="2800" b="1" i="1" u="sng" spc="28" dirty="0" smtClean="0">
                <a:latin typeface="Century Gothic" panose="020B0502020202020204" pitchFamily="34" charset="0"/>
              </a:rPr>
              <a:t> </a:t>
            </a:r>
            <a:r>
              <a:rPr lang="en-US" sz="2800" b="1" i="1" u="sng" spc="28" dirty="0" err="1" smtClean="0">
                <a:latin typeface="Century Gothic" panose="020B0502020202020204" pitchFamily="34" charset="0"/>
              </a:rPr>
              <a:t>yönetme</a:t>
            </a:r>
            <a:r>
              <a:rPr lang="en-US" sz="2800" b="1" i="1" u="sng" spc="28" dirty="0" smtClean="0">
                <a:latin typeface="Century Gothic" panose="020B0502020202020204" pitchFamily="34" charset="0"/>
              </a:rPr>
              <a:t> </a:t>
            </a:r>
            <a:r>
              <a:rPr lang="en-US" sz="2800" b="1" i="1" u="sng" spc="28" dirty="0" err="1" smtClean="0">
                <a:latin typeface="Century Gothic" panose="020B0502020202020204" pitchFamily="34" charset="0"/>
              </a:rPr>
              <a:t>belgeleri</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iş</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deneyimi</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olarak</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kabul</a:t>
            </a:r>
            <a:r>
              <a:rPr lang="en-US" sz="2800" b="1" i="1" spc="28" dirty="0" smtClean="0">
                <a:latin typeface="Century Gothic" panose="020B0502020202020204" pitchFamily="34" charset="0"/>
              </a:rPr>
              <a:t> </a:t>
            </a:r>
            <a:r>
              <a:rPr lang="en-US" sz="2800" b="1" i="1" spc="28" dirty="0" err="1" smtClean="0">
                <a:latin typeface="Century Gothic" panose="020B0502020202020204" pitchFamily="34" charset="0"/>
              </a:rPr>
              <a:t>edilir</a:t>
            </a:r>
            <a:r>
              <a:rPr lang="tr-TR" sz="2800" b="1" i="1" spc="28" dirty="0" smtClean="0">
                <a:latin typeface="Century Gothic" panose="020B0502020202020204" pitchFamily="34" charset="0"/>
              </a:rPr>
              <a:t>.</a:t>
            </a:r>
            <a:endParaRPr lang="tr-TR" sz="2800" i="1" dirty="0">
              <a:latin typeface="Segoe UI Light" panose="020B0502040204020203" pitchFamily="34" charset="0"/>
              <a:cs typeface="Segoe UI Light" panose="020B0502040204020203" pitchFamily="34" charset="0"/>
            </a:endParaRPr>
          </a:p>
        </p:txBody>
      </p:sp>
      <p:pic>
        <p:nvPicPr>
          <p:cNvPr id="9" name="Resim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10" name="Düz Bağlayıcı 9"/>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11" name="Metin kutusu 10"/>
          <p:cNvSpPr txBox="1"/>
          <p:nvPr/>
        </p:nvSpPr>
        <p:spPr>
          <a:xfrm>
            <a:off x="731520" y="532294"/>
            <a:ext cx="7752080" cy="523220"/>
          </a:xfrm>
          <a:prstGeom prst="rect">
            <a:avLst/>
          </a:prstGeom>
          <a:noFill/>
        </p:spPr>
        <p:txBody>
          <a:bodyPr wrap="square" rtlCol="0">
            <a:spAutoFit/>
          </a:bodyPr>
          <a:lstStyle/>
          <a:p>
            <a:r>
              <a:rPr lang="tr-TR" sz="2800" b="1" spc="299" dirty="0">
                <a:latin typeface="Century Gothic" panose="020B0502020202020204" pitchFamily="34" charset="0"/>
              </a:rPr>
              <a:t>İŞ </a:t>
            </a:r>
            <a:r>
              <a:rPr lang="tr-TR" sz="2800" b="1" spc="299" dirty="0" smtClean="0">
                <a:latin typeface="Century Gothic" panose="020B0502020202020204" pitchFamily="34" charset="0"/>
              </a:rPr>
              <a:t>DENEYİMLERİ</a:t>
            </a:r>
            <a:endParaRPr lang="tr-TR" sz="2800" b="1" dirty="0"/>
          </a:p>
        </p:txBody>
      </p:sp>
    </p:spTree>
    <p:extLst>
      <p:ext uri="{BB962C8B-B14F-4D97-AF65-F5344CB8AC3E}">
        <p14:creationId xmlns:p14="http://schemas.microsoft.com/office/powerpoint/2010/main" val="701384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pic>
        <p:nvPicPr>
          <p:cNvPr id="12" name="Picture 5"/>
          <p:cNvPicPr>
            <a:picLocks noChangeAspect="1"/>
          </p:cNvPicPr>
          <p:nvPr/>
        </p:nvPicPr>
        <p:blipFill>
          <a:blip r:embed="rId3"/>
          <a:srcRect b="1666"/>
          <a:stretch>
            <a:fillRect/>
          </a:stretch>
        </p:blipFill>
        <p:spPr>
          <a:xfrm>
            <a:off x="853636" y="1103771"/>
            <a:ext cx="8338490" cy="5409323"/>
          </a:xfrm>
          <a:prstGeom prst="rect">
            <a:avLst/>
          </a:prstGeom>
        </p:spPr>
      </p:pic>
      <p:sp>
        <p:nvSpPr>
          <p:cNvPr id="2" name="Unvan 1"/>
          <p:cNvSpPr>
            <a:spLocks noGrp="1"/>
          </p:cNvSpPr>
          <p:nvPr>
            <p:ph type="title"/>
          </p:nvPr>
        </p:nvSpPr>
        <p:spPr/>
        <p:txBody>
          <a:bodyPr>
            <a:normAutofit/>
          </a:bodyPr>
          <a:lstStyle/>
          <a:p>
            <a:r>
              <a:rPr lang="tr-TR" sz="2800" b="1" spc="267" dirty="0" smtClean="0">
                <a:latin typeface="Century Gothic" panose="020B0502020202020204" pitchFamily="34" charset="0"/>
              </a:rPr>
              <a:t>YAPIM İŞLERİNDE </a:t>
            </a:r>
            <a:r>
              <a:rPr lang="en-US" sz="2800" b="1" spc="267" dirty="0" smtClean="0">
                <a:latin typeface="Century Gothic" panose="020B0502020202020204" pitchFamily="34" charset="0"/>
              </a:rPr>
              <a:t>BENZER </a:t>
            </a:r>
            <a:r>
              <a:rPr lang="tr-TR" sz="2800" b="1" spc="267" dirty="0">
                <a:latin typeface="Century Gothic" panose="020B0502020202020204" pitchFamily="34" charset="0"/>
              </a:rPr>
              <a:t>İ</a:t>
            </a:r>
            <a:r>
              <a:rPr lang="en-US" sz="2800" b="1" spc="267" dirty="0">
                <a:latin typeface="Century Gothic" panose="020B0502020202020204" pitchFamily="34" charset="0"/>
              </a:rPr>
              <a:t>Ş </a:t>
            </a:r>
            <a:r>
              <a:rPr lang="en-US" sz="2800" b="1" spc="267" dirty="0" smtClean="0">
                <a:latin typeface="Century Gothic" panose="020B0502020202020204" pitchFamily="34" charset="0"/>
              </a:rPr>
              <a:t>GRUPLARI</a:t>
            </a:r>
            <a:r>
              <a:rPr lang="tr-TR" sz="2800" b="1" spc="267" dirty="0" smtClean="0">
                <a:latin typeface="Century Gothic" panose="020B0502020202020204" pitchFamily="34" charset="0"/>
              </a:rPr>
              <a:t> LİSTESİ</a:t>
            </a:r>
            <a:r>
              <a:rPr lang="en-US" b="1" spc="267" dirty="0">
                <a:latin typeface="Century Gothic" panose="020B0502020202020204" pitchFamily="34" charset="0"/>
              </a:rPr>
              <a:t/>
            </a:r>
            <a:br>
              <a:rPr lang="en-US" b="1" spc="267" dirty="0">
                <a:latin typeface="Century Gothic" panose="020B0502020202020204" pitchFamily="34" charset="0"/>
              </a:rPr>
            </a:br>
            <a:endParaRPr lang="tr-TR" dirty="0"/>
          </a:p>
        </p:txBody>
      </p:sp>
    </p:spTree>
    <p:extLst>
      <p:ext uri="{BB962C8B-B14F-4D97-AF65-F5344CB8AC3E}">
        <p14:creationId xmlns:p14="http://schemas.microsoft.com/office/powerpoint/2010/main" val="153815522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pic>
        <p:nvPicPr>
          <p:cNvPr id="3" name="Resim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1520" y="1319182"/>
            <a:ext cx="8692268" cy="5147059"/>
          </a:xfrm>
          <a:prstGeom prst="rect">
            <a:avLst/>
          </a:prstGeom>
        </p:spPr>
      </p:pic>
      <p:sp>
        <p:nvSpPr>
          <p:cNvPr id="10" name="Unvan 9"/>
          <p:cNvSpPr>
            <a:spLocks noGrp="1"/>
          </p:cNvSpPr>
          <p:nvPr>
            <p:ph type="title"/>
          </p:nvPr>
        </p:nvSpPr>
        <p:spPr>
          <a:xfrm>
            <a:off x="838200" y="365126"/>
            <a:ext cx="9039578" cy="515408"/>
          </a:xfrm>
        </p:spPr>
        <p:txBody>
          <a:bodyPr>
            <a:noAutofit/>
          </a:bodyPr>
          <a:lstStyle/>
          <a:p>
            <a:r>
              <a:rPr lang="tr-TR" sz="2800" b="1" dirty="0" smtClean="0">
                <a:latin typeface="Times New Roman" panose="02020603050405020304" pitchFamily="18" charset="0"/>
                <a:cs typeface="Times New Roman" panose="02020603050405020304" pitchFamily="18" charset="0"/>
              </a:rPr>
              <a:t>İŞ DENEYİM BELGELERİ</a:t>
            </a:r>
            <a:endParaRPr lang="tr-TR" sz="28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1510819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3" name="Düz Bağlayıcı 2"/>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4" name="Metin kutusu 3"/>
          <p:cNvSpPr txBox="1"/>
          <p:nvPr/>
        </p:nvSpPr>
        <p:spPr>
          <a:xfrm>
            <a:off x="655782" y="525642"/>
            <a:ext cx="9276888" cy="954107"/>
          </a:xfrm>
          <a:prstGeom prst="rect">
            <a:avLst/>
          </a:prstGeom>
          <a:noFill/>
        </p:spPr>
        <p:txBody>
          <a:bodyPr wrap="square" rtlCol="0">
            <a:spAutoFit/>
          </a:bodyPr>
          <a:lstStyle/>
          <a:p>
            <a:r>
              <a:rPr lang="tr-TR" sz="2800" b="1" dirty="0">
                <a:latin typeface="Times New Roman" panose="02020603050405020304" pitchFamily="18" charset="0"/>
                <a:cs typeface="Times New Roman" panose="02020603050405020304" pitchFamily="18" charset="0"/>
              </a:rPr>
              <a:t>İŞ DENEYİM BELGELERİ</a:t>
            </a:r>
            <a:endParaRPr lang="tr-TR" sz="2800" b="1" dirty="0"/>
          </a:p>
          <a:p>
            <a:endParaRPr lang="tr-TR" sz="2800" b="1" dirty="0"/>
          </a:p>
        </p:txBody>
      </p:sp>
      <p:pic>
        <p:nvPicPr>
          <p:cNvPr id="10" name="Resim 9"/>
          <p:cNvPicPr>
            <a:picLocks noChangeAspect="1"/>
          </p:cNvPicPr>
          <p:nvPr/>
        </p:nvPicPr>
        <p:blipFill>
          <a:blip r:embed="rId3"/>
          <a:stretch>
            <a:fillRect/>
          </a:stretch>
        </p:blipFill>
        <p:spPr>
          <a:xfrm>
            <a:off x="824089" y="1586112"/>
            <a:ext cx="9558337" cy="4875026"/>
          </a:xfrm>
          <a:prstGeom prst="rect">
            <a:avLst/>
          </a:prstGeom>
        </p:spPr>
      </p:pic>
    </p:spTree>
    <p:extLst>
      <p:ext uri="{BB962C8B-B14F-4D97-AF65-F5344CB8AC3E}">
        <p14:creationId xmlns:p14="http://schemas.microsoft.com/office/powerpoint/2010/main" val="260683305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14" name="Unvan 1"/>
          <p:cNvSpPr txBox="1">
            <a:spLocks/>
          </p:cNvSpPr>
          <p:nvPr/>
        </p:nvSpPr>
        <p:spPr>
          <a:xfrm>
            <a:off x="731521" y="480291"/>
            <a:ext cx="8930040" cy="680018"/>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1" kern="1200">
                <a:solidFill>
                  <a:schemeClr val="accent1">
                    <a:lumMod val="50000"/>
                  </a:schemeClr>
                </a:solidFill>
                <a:latin typeface="Segoe UI Light" panose="020B0502040204020203" pitchFamily="34" charset="0"/>
                <a:ea typeface="+mj-ea"/>
                <a:cs typeface="Segoe UI Light" panose="020B0502040204020203" pitchFamily="34"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sz="2800" dirty="0">
                <a:solidFill>
                  <a:schemeClr val="tx1"/>
                </a:solidFill>
                <a:latin typeface="Times New Roman" panose="02020603050405020304" pitchFamily="18" charset="0"/>
                <a:cs typeface="Times New Roman" panose="02020603050405020304" pitchFamily="18" charset="0"/>
              </a:rPr>
              <a:t>İŞ DENEYİM BELGELERİ</a:t>
            </a:r>
            <a:endParaRPr lang="tr-TR" sz="2800" dirty="0">
              <a:solidFill>
                <a:schemeClr val="tx1"/>
              </a:solidFill>
            </a:endParaRPr>
          </a:p>
        </p:txBody>
      </p:sp>
      <p:pic>
        <p:nvPicPr>
          <p:cNvPr id="2" name="Resim 1"/>
          <p:cNvPicPr>
            <a:picLocks noChangeAspect="1"/>
          </p:cNvPicPr>
          <p:nvPr/>
        </p:nvPicPr>
        <p:blipFill>
          <a:blip r:embed="rId4"/>
          <a:stretch>
            <a:fillRect/>
          </a:stretch>
        </p:blipFill>
        <p:spPr>
          <a:xfrm>
            <a:off x="641209" y="2049571"/>
            <a:ext cx="9915525" cy="2571750"/>
          </a:xfrm>
          <a:prstGeom prst="rect">
            <a:avLst/>
          </a:prstGeom>
        </p:spPr>
      </p:pic>
      <p:graphicFrame>
        <p:nvGraphicFramePr>
          <p:cNvPr id="3" name="Tablo 2"/>
          <p:cNvGraphicFramePr>
            <a:graphicFrameLocks noGrp="1"/>
          </p:cNvGraphicFramePr>
          <p:nvPr>
            <p:extLst>
              <p:ext uri="{D42A27DB-BD31-4B8C-83A1-F6EECF244321}">
                <p14:modId xmlns:p14="http://schemas.microsoft.com/office/powerpoint/2010/main" val="833095395"/>
              </p:ext>
            </p:extLst>
          </p:nvPr>
        </p:nvGraphicFramePr>
        <p:xfrm>
          <a:off x="852129" y="1491674"/>
          <a:ext cx="8128000" cy="370840"/>
        </p:xfrm>
        <a:graphic>
          <a:graphicData uri="http://schemas.openxmlformats.org/drawingml/2006/table">
            <a:tbl>
              <a:tblPr firstRow="1" bandRow="1">
                <a:tableStyleId>{5C22544A-7EE6-4342-B048-85BDC9FD1C3A}</a:tableStyleId>
              </a:tblPr>
              <a:tblGrid>
                <a:gridCol w="8128000"/>
              </a:tblGrid>
              <a:tr h="370840">
                <a:tc>
                  <a:txBody>
                    <a:bodyPr/>
                    <a:lstStyle/>
                    <a:p>
                      <a:r>
                        <a:rPr lang="tr-TR" dirty="0" smtClean="0">
                          <a:solidFill>
                            <a:schemeClr val="accent5"/>
                          </a:solidFill>
                        </a:rPr>
                        <a:t>TUTAR TESPİTİ</a:t>
                      </a:r>
                      <a:endParaRPr lang="tr-TR" dirty="0">
                        <a:solidFill>
                          <a:schemeClr val="accent5"/>
                        </a:solidFill>
                      </a:endParaRPr>
                    </a:p>
                  </a:txBody>
                  <a:tcPr>
                    <a:solidFill>
                      <a:schemeClr val="bg1"/>
                    </a:solidFill>
                  </a:tcPr>
                </a:tc>
              </a:tr>
            </a:tbl>
          </a:graphicData>
        </a:graphic>
      </p:graphicFrame>
    </p:spTree>
    <p:extLst>
      <p:ext uri="{BB962C8B-B14F-4D97-AF65-F5344CB8AC3E}">
        <p14:creationId xmlns:p14="http://schemas.microsoft.com/office/powerpoint/2010/main" val="419699742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pic>
        <p:nvPicPr>
          <p:cNvPr id="7" name="Resim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24807" y="113435"/>
            <a:ext cx="1846378" cy="1778523"/>
          </a:xfrm>
          <a:prstGeom prst="rect">
            <a:avLst/>
          </a:prstGeom>
        </p:spPr>
      </p:pic>
      <p:sp>
        <p:nvSpPr>
          <p:cNvPr id="8" name="Unvan 7"/>
          <p:cNvSpPr>
            <a:spLocks noGrp="1"/>
          </p:cNvSpPr>
          <p:nvPr>
            <p:ph type="title"/>
          </p:nvPr>
        </p:nvSpPr>
        <p:spPr>
          <a:xfrm>
            <a:off x="802943" y="658153"/>
            <a:ext cx="10515600" cy="637572"/>
          </a:xfrm>
        </p:spPr>
        <p:txBody>
          <a:bodyPr>
            <a:noAutofit/>
          </a:bodyPr>
          <a:lstStyle/>
          <a:p>
            <a:r>
              <a:rPr lang="tr-TR" sz="2800" b="1" dirty="0">
                <a:latin typeface="Times New Roman" panose="02020603050405020304" pitchFamily="18" charset="0"/>
                <a:cs typeface="Times New Roman" panose="02020603050405020304" pitchFamily="18" charset="0"/>
              </a:rPr>
              <a:t>İŞ DENEYİM BELGELERİ</a:t>
            </a:r>
            <a:r>
              <a:rPr lang="tr-TR" sz="2800" b="1" dirty="0"/>
              <a:t/>
            </a:r>
            <a:br>
              <a:rPr lang="tr-TR" sz="2800" b="1" dirty="0"/>
            </a:br>
            <a:endParaRPr lang="tr-TR" sz="2800" b="1" dirty="0"/>
          </a:p>
        </p:txBody>
      </p:sp>
      <p:pic>
        <p:nvPicPr>
          <p:cNvPr id="4" name="İçerik Yer Tutucusu 3"/>
          <p:cNvPicPr>
            <a:picLocks noGrp="1" noChangeAspect="1"/>
          </p:cNvPicPr>
          <p:nvPr>
            <p:ph sz="half" idx="1"/>
          </p:nvPr>
        </p:nvPicPr>
        <p:blipFill>
          <a:blip r:embed="rId3"/>
          <a:stretch>
            <a:fillRect/>
          </a:stretch>
        </p:blipFill>
        <p:spPr>
          <a:xfrm>
            <a:off x="838200" y="2632426"/>
            <a:ext cx="9286607" cy="1873613"/>
          </a:xfrm>
          <a:prstGeom prst="rect">
            <a:avLst/>
          </a:prstGeom>
        </p:spPr>
      </p:pic>
      <p:sp>
        <p:nvSpPr>
          <p:cNvPr id="9" name="İçerik Yer Tutucusu 8"/>
          <p:cNvSpPr>
            <a:spLocks noGrp="1"/>
          </p:cNvSpPr>
          <p:nvPr>
            <p:ph sz="half" idx="2"/>
          </p:nvPr>
        </p:nvSpPr>
        <p:spPr>
          <a:xfrm>
            <a:off x="838200" y="1360544"/>
            <a:ext cx="10325668" cy="609020"/>
          </a:xfrm>
        </p:spPr>
        <p:txBody>
          <a:bodyPr/>
          <a:lstStyle/>
          <a:p>
            <a:r>
              <a:rPr lang="tr-TR" dirty="0" smtClean="0">
                <a:solidFill>
                  <a:schemeClr val="accent5"/>
                </a:solidFill>
              </a:rPr>
              <a:t>Değerlendirme </a:t>
            </a:r>
            <a:r>
              <a:rPr lang="tr-TR" dirty="0">
                <a:solidFill>
                  <a:schemeClr val="accent5"/>
                </a:solidFill>
              </a:rPr>
              <a:t>İ</a:t>
            </a:r>
            <a:r>
              <a:rPr lang="tr-TR" dirty="0" smtClean="0">
                <a:solidFill>
                  <a:schemeClr val="accent5"/>
                </a:solidFill>
              </a:rPr>
              <a:t>lişkin Esaslar</a:t>
            </a:r>
            <a:endParaRPr lang="tr-TR" dirty="0">
              <a:solidFill>
                <a:schemeClr val="accent5"/>
              </a:solidFill>
            </a:endParaRPr>
          </a:p>
        </p:txBody>
      </p:sp>
    </p:spTree>
    <p:extLst>
      <p:ext uri="{BB962C8B-B14F-4D97-AF65-F5344CB8AC3E}">
        <p14:creationId xmlns:p14="http://schemas.microsoft.com/office/powerpoint/2010/main" val="304770198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5" name="Düz Bağlayıcı 4"/>
          <p:cNvCxnSpPr/>
          <p:nvPr/>
        </p:nvCxnSpPr>
        <p:spPr>
          <a:xfrm flipH="1">
            <a:off x="731520" y="1002697"/>
            <a:ext cx="9393287" cy="13303"/>
          </a:xfrm>
          <a:prstGeom prst="line">
            <a:avLst/>
          </a:prstGeom>
          <a:ln w="38100">
            <a:solidFill>
              <a:srgbClr val="CC0000"/>
            </a:solidFill>
          </a:ln>
        </p:spPr>
        <p:style>
          <a:lnRef idx="1">
            <a:schemeClr val="accent2"/>
          </a:lnRef>
          <a:fillRef idx="0">
            <a:schemeClr val="accent2"/>
          </a:fillRef>
          <a:effectRef idx="0">
            <a:schemeClr val="accent2"/>
          </a:effectRef>
          <a:fontRef idx="minor">
            <a:schemeClr val="tx1"/>
          </a:fontRef>
        </p:style>
      </p:cxnSp>
      <p:sp>
        <p:nvSpPr>
          <p:cNvPr id="6" name="Metin kutusu 5"/>
          <p:cNvSpPr txBox="1"/>
          <p:nvPr/>
        </p:nvSpPr>
        <p:spPr>
          <a:xfrm>
            <a:off x="655782" y="525642"/>
            <a:ext cx="8020858" cy="954107"/>
          </a:xfrm>
          <a:prstGeom prst="rect">
            <a:avLst/>
          </a:prstGeom>
          <a:noFill/>
        </p:spPr>
        <p:txBody>
          <a:bodyPr wrap="square" rtlCol="0">
            <a:spAutoFit/>
          </a:bodyPr>
          <a:lstStyle/>
          <a:p>
            <a:r>
              <a:rPr lang="tr-TR" sz="2800" b="1" dirty="0" smtClean="0"/>
              <a:t>İŞ DENEYİMLERİNİN DEĞERLENDİRİLMESİ</a:t>
            </a:r>
            <a:endParaRPr lang="tr-TR" sz="2800" b="1" dirty="0"/>
          </a:p>
          <a:p>
            <a:endParaRPr lang="tr-TR" sz="2800" b="1" dirty="0"/>
          </a:p>
        </p:txBody>
      </p:sp>
      <p:pic>
        <p:nvPicPr>
          <p:cNvPr id="8" name="Resim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5782" y="1479749"/>
            <a:ext cx="10803841" cy="5182282"/>
          </a:xfrm>
          <a:prstGeom prst="rect">
            <a:avLst/>
          </a:prstGeom>
        </p:spPr>
      </p:pic>
      <p:sp>
        <p:nvSpPr>
          <p:cNvPr id="12" name="Metin kutusu 11"/>
          <p:cNvSpPr txBox="1"/>
          <p:nvPr/>
        </p:nvSpPr>
        <p:spPr>
          <a:xfrm>
            <a:off x="7269760" y="2552130"/>
            <a:ext cx="4067033" cy="1323439"/>
          </a:xfrm>
          <a:prstGeom prst="rect">
            <a:avLst/>
          </a:prstGeom>
          <a:noFill/>
        </p:spPr>
        <p:txBody>
          <a:bodyPr wrap="square" rtlCol="0">
            <a:spAutoFit/>
          </a:bodyPr>
          <a:lstStyle/>
          <a:p>
            <a:pPr algn="just"/>
            <a:r>
              <a:rPr lang="tr-TR" sz="1600" b="1" dirty="0" smtClean="0"/>
              <a:t>15 yıldaki en büyük iş deneyiminin 2 katı hesabından daha büyük sonuç veriyorsa 5 yılın toplamı ile işlem yapılır. 15 yıl içerisindeki iş deneyimlerinin en büyüğünün 3 katı aşılamaz.</a:t>
            </a:r>
            <a:endParaRPr lang="tr-TR" sz="1600" b="1" dirty="0"/>
          </a:p>
        </p:txBody>
      </p:sp>
    </p:spTree>
    <p:extLst>
      <p:ext uri="{BB962C8B-B14F-4D97-AF65-F5344CB8AC3E}">
        <p14:creationId xmlns:p14="http://schemas.microsoft.com/office/powerpoint/2010/main" val="12509591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954</TotalTime>
  <Words>721</Words>
  <Application>Microsoft Office PowerPoint</Application>
  <PresentationFormat>Geniş ekran</PresentationFormat>
  <Paragraphs>77</Paragraphs>
  <Slides>28</Slides>
  <Notes>2</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28</vt:i4>
      </vt:variant>
    </vt:vector>
  </HeadingPairs>
  <TitlesOfParts>
    <vt:vector size="36" baseType="lpstr">
      <vt:lpstr>Arial</vt:lpstr>
      <vt:lpstr>Calibri</vt:lpstr>
      <vt:lpstr>Calibri Light</vt:lpstr>
      <vt:lpstr>Century Gothic</vt:lpstr>
      <vt:lpstr>Constantia</vt:lpstr>
      <vt:lpstr>Segoe UI Light</vt:lpstr>
      <vt:lpstr>Times New Roman</vt:lpstr>
      <vt:lpstr>Office Teması</vt:lpstr>
      <vt:lpstr>PowerPoint Sunusu</vt:lpstr>
      <vt:lpstr>PowerPoint Sunusu</vt:lpstr>
      <vt:lpstr>PowerPoint Sunusu</vt:lpstr>
      <vt:lpstr>YAPIM İŞLERİNDE BENZER İŞ GRUPLARI LİSTESİ </vt:lpstr>
      <vt:lpstr>İŞ DENEYİM BELGELERİ</vt:lpstr>
      <vt:lpstr>PowerPoint Sunusu</vt:lpstr>
      <vt:lpstr>PowerPoint Sunusu</vt:lpstr>
      <vt:lpstr>İŞ DENEYİM BELGELERİ </vt:lpstr>
      <vt:lpstr>PowerPoint Sunusu</vt:lpstr>
      <vt:lpstr>PowerPoint Sunusu</vt:lpstr>
      <vt:lpstr>PowerPoint Sunusu</vt:lpstr>
      <vt:lpstr>PowerPoint Sunusu</vt:lpstr>
      <vt:lpstr>PowerPoint Sunusu</vt:lpstr>
      <vt:lpstr>Aynı parsele birden çok düzenlenen iş deneyim belgelerinin değerlendirilmesi </vt:lpstr>
      <vt:lpstr>Aynı parsele birden çok düzenlenen iş deneyim belgelerinin değerlendirilmesi </vt:lpstr>
      <vt:lpstr>Dikkat Edilecek Hususlar </vt:lpstr>
      <vt:lpstr>Yapı Ruhsatı/Kullanma İzin Belgelerinin İş Deneyimi olarak kullanılması </vt:lpstr>
      <vt:lpstr>PowerPoint Sunusu</vt:lpstr>
      <vt:lpstr>SIKÇA SORULAN SORULAR</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ASUS-PC</dc:creator>
  <cp:lastModifiedBy>Kaan Mutlu</cp:lastModifiedBy>
  <cp:revision>119</cp:revision>
  <cp:lastPrinted>2020-02-19T14:05:25Z</cp:lastPrinted>
  <dcterms:created xsi:type="dcterms:W3CDTF">2018-12-23T16:59:13Z</dcterms:created>
  <dcterms:modified xsi:type="dcterms:W3CDTF">2020-02-19T14:06:14Z</dcterms:modified>
</cp:coreProperties>
</file>